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8"/>
  </p:notesMasterIdLst>
  <p:handoutMasterIdLst>
    <p:handoutMasterId r:id="rId89"/>
  </p:handoutMasterIdLst>
  <p:sldIdLst>
    <p:sldId id="256" r:id="rId2"/>
    <p:sldId id="448" r:id="rId3"/>
    <p:sldId id="447" r:id="rId4"/>
    <p:sldId id="449" r:id="rId5"/>
    <p:sldId id="348" r:id="rId6"/>
    <p:sldId id="450" r:id="rId7"/>
    <p:sldId id="452" r:id="rId8"/>
    <p:sldId id="456" r:id="rId9"/>
    <p:sldId id="462" r:id="rId10"/>
    <p:sldId id="453" r:id="rId11"/>
    <p:sldId id="457" r:id="rId12"/>
    <p:sldId id="463" r:id="rId13"/>
    <p:sldId id="287" r:id="rId14"/>
    <p:sldId id="288" r:id="rId15"/>
    <p:sldId id="289" r:id="rId16"/>
    <p:sldId id="451" r:id="rId17"/>
    <p:sldId id="361" r:id="rId18"/>
    <p:sldId id="371" r:id="rId19"/>
    <p:sldId id="414" r:id="rId20"/>
    <p:sldId id="375" r:id="rId21"/>
    <p:sldId id="390" r:id="rId22"/>
    <p:sldId id="377" r:id="rId23"/>
    <p:sldId id="383" r:id="rId24"/>
    <p:sldId id="366" r:id="rId25"/>
    <p:sldId id="349" r:id="rId26"/>
    <p:sldId id="440" r:id="rId27"/>
    <p:sldId id="459" r:id="rId28"/>
    <p:sldId id="284" r:id="rId29"/>
    <p:sldId id="286" r:id="rId30"/>
    <p:sldId id="290" r:id="rId31"/>
    <p:sldId id="294" r:id="rId32"/>
    <p:sldId id="295" r:id="rId33"/>
    <p:sldId id="291" r:id="rId34"/>
    <p:sldId id="292" r:id="rId35"/>
    <p:sldId id="460" r:id="rId36"/>
    <p:sldId id="421" r:id="rId37"/>
    <p:sldId id="298" r:id="rId38"/>
    <p:sldId id="297" r:id="rId39"/>
    <p:sldId id="301" r:id="rId40"/>
    <p:sldId id="344" r:id="rId41"/>
    <p:sldId id="299" r:id="rId42"/>
    <p:sldId id="300" r:id="rId43"/>
    <p:sldId id="469" r:id="rId44"/>
    <p:sldId id="461" r:id="rId45"/>
    <p:sldId id="386" r:id="rId46"/>
    <p:sldId id="391" r:id="rId47"/>
    <p:sldId id="464" r:id="rId48"/>
    <p:sldId id="465" r:id="rId49"/>
    <p:sldId id="346" r:id="rId50"/>
    <p:sldId id="466" r:id="rId51"/>
    <p:sldId id="304" r:id="rId52"/>
    <p:sldId id="305" r:id="rId53"/>
    <p:sldId id="309" r:id="rId54"/>
    <p:sldId id="467" r:id="rId55"/>
    <p:sldId id="306" r:id="rId56"/>
    <p:sldId id="322" r:id="rId57"/>
    <p:sldId id="468" r:id="rId58"/>
    <p:sldId id="365" r:id="rId59"/>
    <p:sldId id="367" r:id="rId60"/>
    <p:sldId id="470" r:id="rId61"/>
    <p:sldId id="472" r:id="rId62"/>
    <p:sldId id="476" r:id="rId63"/>
    <p:sldId id="473" r:id="rId64"/>
    <p:sldId id="474" r:id="rId65"/>
    <p:sldId id="475" r:id="rId66"/>
    <p:sldId id="471" r:id="rId67"/>
    <p:sldId id="315" r:id="rId68"/>
    <p:sldId id="477" r:id="rId69"/>
    <p:sldId id="310" r:id="rId70"/>
    <p:sldId id="311" r:id="rId71"/>
    <p:sldId id="312" r:id="rId72"/>
    <p:sldId id="313" r:id="rId73"/>
    <p:sldId id="316" r:id="rId74"/>
    <p:sldId id="317" r:id="rId75"/>
    <p:sldId id="318" r:id="rId76"/>
    <p:sldId id="398" r:id="rId77"/>
    <p:sldId id="479" r:id="rId78"/>
    <p:sldId id="478" r:id="rId79"/>
    <p:sldId id="399" r:id="rId80"/>
    <p:sldId id="400" r:id="rId81"/>
    <p:sldId id="401" r:id="rId82"/>
    <p:sldId id="403" r:id="rId83"/>
    <p:sldId id="404" r:id="rId84"/>
    <p:sldId id="393" r:id="rId85"/>
    <p:sldId id="480" r:id="rId86"/>
    <p:sldId id="481" r:id="rId8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clrMru>
    <a:srgbClr val="EC6FFF"/>
    <a:srgbClr val="FFF121"/>
    <a:srgbClr val="FF89B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568"/>
    <p:restoredTop sz="50000" autoAdjust="0"/>
  </p:normalViewPr>
  <p:slideViewPr>
    <p:cSldViewPr snapToGrid="0" snapToObjects="1">
      <p:cViewPr varScale="1">
        <p:scale>
          <a:sx n="111" d="100"/>
          <a:sy n="111" d="100"/>
        </p:scale>
        <p:origin x="672" y="19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00" d="100"/>
          <a:sy n="100" d="100"/>
        </p:scale>
        <p:origin x="-2256" y="3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handoutMaster" Target="handoutMasters/handout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6DC99A3-0AA3-B048-946A-EF98F7302A86}" type="datetimeFigureOut">
              <a:rPr lang="en-US" smtClean="0"/>
              <a:t>2/12/20</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C7C5F0A-5937-464A-BA9C-1159BF7EBB33}" type="slidenum">
              <a:rPr lang="en-US" smtClean="0"/>
              <a:t>‹#›</a:t>
            </a:fld>
            <a:endParaRPr lang="en-US"/>
          </a:p>
        </p:txBody>
      </p:sp>
    </p:spTree>
    <p:extLst>
      <p:ext uri="{BB962C8B-B14F-4D97-AF65-F5344CB8AC3E}">
        <p14:creationId xmlns:p14="http://schemas.microsoft.com/office/powerpoint/2010/main" val="1258642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850F03A-C50B-2641-971B-E92627E1489C}" type="datetimeFigureOut">
              <a:rPr lang="en-US" smtClean="0"/>
              <a:t>2/12/20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240EC0-7D8D-4947-A510-8FCD1D1D555B}" type="slidenum">
              <a:rPr lang="en-US" smtClean="0"/>
              <a:t>‹#›</a:t>
            </a:fld>
            <a:endParaRPr lang="en-US"/>
          </a:p>
        </p:txBody>
      </p:sp>
    </p:spTree>
    <p:extLst>
      <p:ext uri="{BB962C8B-B14F-4D97-AF65-F5344CB8AC3E}">
        <p14:creationId xmlns:p14="http://schemas.microsoft.com/office/powerpoint/2010/main" val="395948776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thrilled and grateful for this opportunity. Thank you all. </a:t>
            </a:r>
          </a:p>
        </p:txBody>
      </p:sp>
      <p:sp>
        <p:nvSpPr>
          <p:cNvPr id="4" name="Slide Number Placeholder 3"/>
          <p:cNvSpPr>
            <a:spLocks noGrp="1"/>
          </p:cNvSpPr>
          <p:nvPr>
            <p:ph type="sldNum" sz="quarter" idx="10"/>
          </p:nvPr>
        </p:nvSpPr>
        <p:spPr/>
        <p:txBody>
          <a:bodyPr/>
          <a:lstStyle/>
          <a:p>
            <a:fld id="{CA240EC0-7D8D-4947-A510-8FCD1D1D555B}" type="slidenum">
              <a:rPr lang="en-US" smtClean="0"/>
              <a:t>1</a:t>
            </a:fld>
            <a:endParaRPr lang="en-US"/>
          </a:p>
        </p:txBody>
      </p:sp>
    </p:spTree>
    <p:extLst>
      <p:ext uri="{BB962C8B-B14F-4D97-AF65-F5344CB8AC3E}">
        <p14:creationId xmlns:p14="http://schemas.microsoft.com/office/powerpoint/2010/main" val="1988975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40EC0-7D8D-4947-A510-8FCD1D1D555B}" type="slidenum">
              <a:rPr lang="en-US" smtClean="0"/>
              <a:t>24</a:t>
            </a:fld>
            <a:endParaRPr lang="en-US"/>
          </a:p>
        </p:txBody>
      </p:sp>
    </p:spTree>
    <p:extLst>
      <p:ext uri="{BB962C8B-B14F-4D97-AF65-F5344CB8AC3E}">
        <p14:creationId xmlns:p14="http://schemas.microsoft.com/office/powerpoint/2010/main" val="9039147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“life, liberty, and the pursuit of happiness” </a:t>
            </a:r>
          </a:p>
        </p:txBody>
      </p:sp>
      <p:sp>
        <p:nvSpPr>
          <p:cNvPr id="4" name="Slide Number Placeholder 3"/>
          <p:cNvSpPr>
            <a:spLocks noGrp="1"/>
          </p:cNvSpPr>
          <p:nvPr>
            <p:ph type="sldNum" sz="quarter" idx="10"/>
          </p:nvPr>
        </p:nvSpPr>
        <p:spPr/>
        <p:txBody>
          <a:bodyPr/>
          <a:lstStyle/>
          <a:p>
            <a:fld id="{CA240EC0-7D8D-4947-A510-8FCD1D1D555B}" type="slidenum">
              <a:rPr lang="en-US" smtClean="0"/>
              <a:t>25</a:t>
            </a:fld>
            <a:endParaRPr lang="en-US"/>
          </a:p>
        </p:txBody>
      </p:sp>
    </p:spTree>
    <p:extLst>
      <p:ext uri="{BB962C8B-B14F-4D97-AF65-F5344CB8AC3E}">
        <p14:creationId xmlns:p14="http://schemas.microsoft.com/office/powerpoint/2010/main" val="428897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40EC0-7D8D-4947-A510-8FCD1D1D555B}" type="slidenum">
              <a:rPr lang="en-US" smtClean="0"/>
              <a:t>26</a:t>
            </a:fld>
            <a:endParaRPr lang="en-US"/>
          </a:p>
        </p:txBody>
      </p:sp>
    </p:spTree>
    <p:extLst>
      <p:ext uri="{BB962C8B-B14F-4D97-AF65-F5344CB8AC3E}">
        <p14:creationId xmlns:p14="http://schemas.microsoft.com/office/powerpoint/2010/main" val="35908295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40EC0-7D8D-4947-A510-8FCD1D1D555B}" type="slidenum">
              <a:rPr lang="en-US" smtClean="0"/>
              <a:t>36</a:t>
            </a:fld>
            <a:endParaRPr lang="en-US"/>
          </a:p>
        </p:txBody>
      </p:sp>
    </p:spTree>
    <p:extLst>
      <p:ext uri="{BB962C8B-B14F-4D97-AF65-F5344CB8AC3E}">
        <p14:creationId xmlns:p14="http://schemas.microsoft.com/office/powerpoint/2010/main" val="32741746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40EC0-7D8D-4947-A510-8FCD1D1D555B}" type="slidenum">
              <a:rPr lang="en-US" smtClean="0"/>
              <a:t>45</a:t>
            </a:fld>
            <a:endParaRPr lang="en-US"/>
          </a:p>
        </p:txBody>
      </p:sp>
    </p:spTree>
    <p:extLst>
      <p:ext uri="{BB962C8B-B14F-4D97-AF65-F5344CB8AC3E}">
        <p14:creationId xmlns:p14="http://schemas.microsoft.com/office/powerpoint/2010/main" val="85452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40EC0-7D8D-4947-A510-8FCD1D1D555B}" type="slidenum">
              <a:rPr lang="en-US" smtClean="0"/>
              <a:t>46</a:t>
            </a:fld>
            <a:endParaRPr lang="en-US"/>
          </a:p>
        </p:txBody>
      </p:sp>
    </p:spTree>
    <p:extLst>
      <p:ext uri="{BB962C8B-B14F-4D97-AF65-F5344CB8AC3E}">
        <p14:creationId xmlns:p14="http://schemas.microsoft.com/office/powerpoint/2010/main" val="13393699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 long after the Glorious Revolution, Britain attained robust political stability. Our next heroes, Hume and Smith, lived in and wrote for such a world, presupposing a stable polity. That is one reason why we find it much easier to understand Hume and Smith than to understand the 17</a:t>
            </a:r>
            <a:r>
              <a:rPr lang="en-US" baseline="30000" dirty="0"/>
              <a:t>th</a:t>
            </a:r>
            <a:r>
              <a:rPr lang="en-US" dirty="0"/>
              <a:t> century writers. </a:t>
            </a:r>
          </a:p>
        </p:txBody>
      </p:sp>
      <p:sp>
        <p:nvSpPr>
          <p:cNvPr id="4" name="Slide Number Placeholder 3"/>
          <p:cNvSpPr>
            <a:spLocks noGrp="1"/>
          </p:cNvSpPr>
          <p:nvPr>
            <p:ph type="sldNum" sz="quarter" idx="10"/>
          </p:nvPr>
        </p:nvSpPr>
        <p:spPr/>
        <p:txBody>
          <a:bodyPr/>
          <a:lstStyle/>
          <a:p>
            <a:fld id="{CA240EC0-7D8D-4947-A510-8FCD1D1D555B}" type="slidenum">
              <a:rPr lang="en-US" smtClean="0"/>
              <a:t>58</a:t>
            </a:fld>
            <a:endParaRPr lang="en-US"/>
          </a:p>
        </p:txBody>
      </p:sp>
    </p:spTree>
    <p:extLst>
      <p:ext uri="{BB962C8B-B14F-4D97-AF65-F5344CB8AC3E}">
        <p14:creationId xmlns:p14="http://schemas.microsoft.com/office/powerpoint/2010/main" val="2182199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British experience is central. We should come to terms with that. </a:t>
            </a:r>
          </a:p>
        </p:txBody>
      </p:sp>
      <p:sp>
        <p:nvSpPr>
          <p:cNvPr id="4" name="Slide Number Placeholder 3"/>
          <p:cNvSpPr>
            <a:spLocks noGrp="1"/>
          </p:cNvSpPr>
          <p:nvPr>
            <p:ph type="sldNum" sz="quarter" idx="10"/>
          </p:nvPr>
        </p:nvSpPr>
        <p:spPr/>
        <p:txBody>
          <a:bodyPr/>
          <a:lstStyle/>
          <a:p>
            <a:fld id="{CA240EC0-7D8D-4947-A510-8FCD1D1D555B}" type="slidenum">
              <a:rPr lang="en-US" smtClean="0"/>
              <a:t>59</a:t>
            </a:fld>
            <a:endParaRPr lang="en-US"/>
          </a:p>
        </p:txBody>
      </p:sp>
    </p:spTree>
    <p:extLst>
      <p:ext uri="{BB962C8B-B14F-4D97-AF65-F5344CB8AC3E}">
        <p14:creationId xmlns:p14="http://schemas.microsoft.com/office/powerpoint/2010/main" val="573625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British experience is central. We should come to terms with that. </a:t>
            </a:r>
          </a:p>
        </p:txBody>
      </p:sp>
      <p:sp>
        <p:nvSpPr>
          <p:cNvPr id="4" name="Slide Number Placeholder 3"/>
          <p:cNvSpPr>
            <a:spLocks noGrp="1"/>
          </p:cNvSpPr>
          <p:nvPr>
            <p:ph type="sldNum" sz="quarter" idx="10"/>
          </p:nvPr>
        </p:nvSpPr>
        <p:spPr/>
        <p:txBody>
          <a:bodyPr/>
          <a:lstStyle/>
          <a:p>
            <a:fld id="{CA240EC0-7D8D-4947-A510-8FCD1D1D555B}" type="slidenum">
              <a:rPr lang="en-US" smtClean="0"/>
              <a:t>66</a:t>
            </a:fld>
            <a:endParaRPr lang="en-US"/>
          </a:p>
        </p:txBody>
      </p:sp>
    </p:spTree>
    <p:extLst>
      <p:ext uri="{BB962C8B-B14F-4D97-AF65-F5344CB8AC3E}">
        <p14:creationId xmlns:p14="http://schemas.microsoft.com/office/powerpoint/2010/main" val="674910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40EC0-7D8D-4947-A510-8FCD1D1D555B}" type="slidenum">
              <a:rPr lang="en-US" smtClean="0"/>
              <a:t>68</a:t>
            </a:fld>
            <a:endParaRPr lang="en-US"/>
          </a:p>
        </p:txBody>
      </p:sp>
    </p:spTree>
    <p:extLst>
      <p:ext uri="{BB962C8B-B14F-4D97-AF65-F5344CB8AC3E}">
        <p14:creationId xmlns:p14="http://schemas.microsoft.com/office/powerpoint/2010/main" val="14666054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our genes and instincts are rooted in the ancestral band. Our brains were selected for a small, simple social world of strong cohesion. As a result we have strong tendencies toward cohesionism in politics, tendencies that don’t fit modern life, tendencies we need to </a:t>
            </a:r>
            <a:r>
              <a:rPr lang="en-US" dirty="0" err="1"/>
              <a:t>rechannel</a:t>
            </a:r>
            <a:r>
              <a:rPr lang="en-US" dirty="0"/>
              <a:t> and subdue. </a:t>
            </a:r>
          </a:p>
        </p:txBody>
      </p:sp>
      <p:sp>
        <p:nvSpPr>
          <p:cNvPr id="4" name="Slide Number Placeholder 3"/>
          <p:cNvSpPr>
            <a:spLocks noGrp="1"/>
          </p:cNvSpPr>
          <p:nvPr>
            <p:ph type="sldNum" sz="quarter" idx="10"/>
          </p:nvPr>
        </p:nvSpPr>
        <p:spPr/>
        <p:txBody>
          <a:bodyPr/>
          <a:lstStyle/>
          <a:p>
            <a:fld id="{CA240EC0-7D8D-4947-A510-8FCD1D1D555B}" type="slidenum">
              <a:rPr lang="en-US" smtClean="0"/>
              <a:t>5</a:t>
            </a:fld>
            <a:endParaRPr lang="en-US"/>
          </a:p>
        </p:txBody>
      </p:sp>
    </p:spTree>
    <p:extLst>
      <p:ext uri="{BB962C8B-B14F-4D97-AF65-F5344CB8AC3E}">
        <p14:creationId xmlns:p14="http://schemas.microsoft.com/office/powerpoint/2010/main" val="874389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1880, liberalism declined quite suddenly. </a:t>
            </a:r>
          </a:p>
          <a:p>
            <a:endParaRPr lang="en-US" dirty="0"/>
          </a:p>
        </p:txBody>
      </p:sp>
      <p:sp>
        <p:nvSpPr>
          <p:cNvPr id="4" name="Slide Number Placeholder 3"/>
          <p:cNvSpPr>
            <a:spLocks noGrp="1"/>
          </p:cNvSpPr>
          <p:nvPr>
            <p:ph type="sldNum" sz="quarter" idx="10"/>
          </p:nvPr>
        </p:nvSpPr>
        <p:spPr/>
        <p:txBody>
          <a:bodyPr/>
          <a:lstStyle/>
          <a:p>
            <a:fld id="{CA240EC0-7D8D-4947-A510-8FCD1D1D555B}" type="slidenum">
              <a:rPr lang="en-US" smtClean="0"/>
              <a:t>76</a:t>
            </a:fld>
            <a:endParaRPr lang="en-US"/>
          </a:p>
        </p:txBody>
      </p:sp>
    </p:spTree>
    <p:extLst>
      <p:ext uri="{BB962C8B-B14F-4D97-AF65-F5344CB8AC3E}">
        <p14:creationId xmlns:p14="http://schemas.microsoft.com/office/powerpoint/2010/main" val="8553076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1880, liberalism declined quite suddenly. </a:t>
            </a:r>
          </a:p>
          <a:p>
            <a:endParaRPr lang="en-US" dirty="0"/>
          </a:p>
        </p:txBody>
      </p:sp>
      <p:sp>
        <p:nvSpPr>
          <p:cNvPr id="4" name="Slide Number Placeholder 3"/>
          <p:cNvSpPr>
            <a:spLocks noGrp="1"/>
          </p:cNvSpPr>
          <p:nvPr>
            <p:ph type="sldNum" sz="quarter" idx="10"/>
          </p:nvPr>
        </p:nvSpPr>
        <p:spPr/>
        <p:txBody>
          <a:bodyPr/>
          <a:lstStyle/>
          <a:p>
            <a:fld id="{CA240EC0-7D8D-4947-A510-8FCD1D1D555B}" type="slidenum">
              <a:rPr lang="en-US" smtClean="0"/>
              <a:t>78</a:t>
            </a:fld>
            <a:endParaRPr lang="en-US"/>
          </a:p>
        </p:txBody>
      </p:sp>
    </p:spTree>
    <p:extLst>
      <p:ext uri="{BB962C8B-B14F-4D97-AF65-F5344CB8AC3E}">
        <p14:creationId xmlns:p14="http://schemas.microsoft.com/office/powerpoint/2010/main" val="19377721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 thought shifted dramatically, toward the governmentalization of social affairs, as reflected in the </a:t>
            </a:r>
            <a:r>
              <a:rPr lang="en-US" dirty="0" err="1"/>
              <a:t>ngrams</a:t>
            </a:r>
            <a:r>
              <a:rPr lang="en-US" dirty="0"/>
              <a:t> of these phrases. </a:t>
            </a:r>
          </a:p>
        </p:txBody>
      </p:sp>
      <p:sp>
        <p:nvSpPr>
          <p:cNvPr id="4" name="Slide Number Placeholder 3"/>
          <p:cNvSpPr>
            <a:spLocks noGrp="1"/>
          </p:cNvSpPr>
          <p:nvPr>
            <p:ph type="sldNum" sz="quarter" idx="10"/>
          </p:nvPr>
        </p:nvSpPr>
        <p:spPr/>
        <p:txBody>
          <a:bodyPr/>
          <a:lstStyle/>
          <a:p>
            <a:fld id="{CA240EC0-7D8D-4947-A510-8FCD1D1D555B}" type="slidenum">
              <a:rPr lang="en-US" smtClean="0"/>
              <a:t>79</a:t>
            </a:fld>
            <a:endParaRPr lang="en-US"/>
          </a:p>
        </p:txBody>
      </p:sp>
    </p:spTree>
    <p:extLst>
      <p:ext uri="{BB962C8B-B14F-4D97-AF65-F5344CB8AC3E}">
        <p14:creationId xmlns:p14="http://schemas.microsoft.com/office/powerpoint/2010/main" val="15528661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 governmentalization rapidly advanced, and kept on advancing. </a:t>
            </a:r>
          </a:p>
        </p:txBody>
      </p:sp>
      <p:sp>
        <p:nvSpPr>
          <p:cNvPr id="4" name="Slide Number Placeholder 3"/>
          <p:cNvSpPr>
            <a:spLocks noGrp="1"/>
          </p:cNvSpPr>
          <p:nvPr>
            <p:ph type="sldNum" sz="quarter" idx="10"/>
          </p:nvPr>
        </p:nvSpPr>
        <p:spPr/>
        <p:txBody>
          <a:bodyPr/>
          <a:lstStyle/>
          <a:p>
            <a:fld id="{CA240EC0-7D8D-4947-A510-8FCD1D1D555B}" type="slidenum">
              <a:rPr lang="en-US" smtClean="0"/>
              <a:t>80</a:t>
            </a:fld>
            <a:endParaRPr lang="en-US"/>
          </a:p>
        </p:txBody>
      </p:sp>
    </p:spTree>
    <p:extLst>
      <p:ext uri="{BB962C8B-B14F-4D97-AF65-F5344CB8AC3E}">
        <p14:creationId xmlns:p14="http://schemas.microsoft.com/office/powerpoint/2010/main" val="22133380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central terms of liberal civilization changed or lost meaning, notable the word “liberal” itself.</a:t>
            </a:r>
          </a:p>
        </p:txBody>
      </p:sp>
      <p:sp>
        <p:nvSpPr>
          <p:cNvPr id="4" name="Slide Number Placeholder 3"/>
          <p:cNvSpPr>
            <a:spLocks noGrp="1"/>
          </p:cNvSpPr>
          <p:nvPr>
            <p:ph type="sldNum" sz="quarter" idx="10"/>
          </p:nvPr>
        </p:nvSpPr>
        <p:spPr/>
        <p:txBody>
          <a:bodyPr/>
          <a:lstStyle/>
          <a:p>
            <a:fld id="{CA240EC0-7D8D-4947-A510-8FCD1D1D555B}" type="slidenum">
              <a:rPr lang="en-US" smtClean="0"/>
              <a:t>81</a:t>
            </a:fld>
            <a:endParaRPr lang="en-US"/>
          </a:p>
        </p:txBody>
      </p:sp>
    </p:spTree>
    <p:extLst>
      <p:ext uri="{BB962C8B-B14F-4D97-AF65-F5344CB8AC3E}">
        <p14:creationId xmlns:p14="http://schemas.microsoft.com/office/powerpoint/2010/main" val="24073102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this website Ryan </a:t>
            </a:r>
            <a:r>
              <a:rPr lang="en-US" dirty="0" err="1"/>
              <a:t>Daza</a:t>
            </a:r>
            <a:r>
              <a:rPr lang="en-US" dirty="0"/>
              <a:t> and I have created </a:t>
            </a:r>
            <a:r>
              <a:rPr lang="en-US" dirty="0" err="1"/>
              <a:t>compedia</a:t>
            </a:r>
            <a:r>
              <a:rPr lang="en-US" dirty="0"/>
              <a:t> of quotations showing the semantic changes and the reactions to the changes.</a:t>
            </a:r>
          </a:p>
        </p:txBody>
      </p:sp>
      <p:sp>
        <p:nvSpPr>
          <p:cNvPr id="4" name="Slide Number Placeholder 3"/>
          <p:cNvSpPr>
            <a:spLocks noGrp="1"/>
          </p:cNvSpPr>
          <p:nvPr>
            <p:ph type="sldNum" sz="quarter" idx="10"/>
          </p:nvPr>
        </p:nvSpPr>
        <p:spPr/>
        <p:txBody>
          <a:bodyPr/>
          <a:lstStyle/>
          <a:p>
            <a:fld id="{CA240EC0-7D8D-4947-A510-8FCD1D1D555B}" type="slidenum">
              <a:rPr lang="en-US" smtClean="0"/>
              <a:t>82</a:t>
            </a:fld>
            <a:endParaRPr lang="en-US"/>
          </a:p>
        </p:txBody>
      </p:sp>
    </p:spTree>
    <p:extLst>
      <p:ext uri="{BB962C8B-B14F-4D97-AF65-F5344CB8AC3E}">
        <p14:creationId xmlns:p14="http://schemas.microsoft.com/office/powerpoint/2010/main" val="9913106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“Liberal” changed or lost meaning. In fact, people spoke of a “new liberalism”, and others had to resort to speaking of “old liberalism.” </a:t>
            </a:r>
          </a:p>
        </p:txBody>
      </p:sp>
      <p:sp>
        <p:nvSpPr>
          <p:cNvPr id="4" name="Slide Number Placeholder 3"/>
          <p:cNvSpPr>
            <a:spLocks noGrp="1"/>
          </p:cNvSpPr>
          <p:nvPr>
            <p:ph type="sldNum" sz="quarter" idx="10"/>
          </p:nvPr>
        </p:nvSpPr>
        <p:spPr/>
        <p:txBody>
          <a:bodyPr/>
          <a:lstStyle/>
          <a:p>
            <a:fld id="{CA240EC0-7D8D-4947-A510-8FCD1D1D555B}" type="slidenum">
              <a:rPr lang="en-US" smtClean="0"/>
              <a:t>83</a:t>
            </a:fld>
            <a:endParaRPr lang="en-US"/>
          </a:p>
        </p:txBody>
      </p:sp>
    </p:spTree>
    <p:extLst>
      <p:ext uri="{BB962C8B-B14F-4D97-AF65-F5344CB8AC3E}">
        <p14:creationId xmlns:p14="http://schemas.microsoft.com/office/powerpoint/2010/main" val="305914667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useful to think of three faces of liberalism… </a:t>
            </a:r>
          </a:p>
        </p:txBody>
      </p:sp>
      <p:sp>
        <p:nvSpPr>
          <p:cNvPr id="4" name="Slide Number Placeholder 3"/>
          <p:cNvSpPr>
            <a:spLocks noGrp="1"/>
          </p:cNvSpPr>
          <p:nvPr>
            <p:ph type="sldNum" sz="quarter" idx="10"/>
          </p:nvPr>
        </p:nvSpPr>
        <p:spPr/>
        <p:txBody>
          <a:bodyPr/>
          <a:lstStyle/>
          <a:p>
            <a:fld id="{CA240EC0-7D8D-4947-A510-8FCD1D1D555B}" type="slidenum">
              <a:rPr lang="en-US" smtClean="0"/>
              <a:t>84</a:t>
            </a:fld>
            <a:endParaRPr lang="en-US"/>
          </a:p>
        </p:txBody>
      </p:sp>
    </p:spTree>
    <p:extLst>
      <p:ext uri="{BB962C8B-B14F-4D97-AF65-F5344CB8AC3E}">
        <p14:creationId xmlns:p14="http://schemas.microsoft.com/office/powerpoint/2010/main" val="2697500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40EC0-7D8D-4947-A510-8FCD1D1D555B}" type="slidenum">
              <a:rPr lang="en-US" smtClean="0"/>
              <a:t>86</a:t>
            </a:fld>
            <a:endParaRPr lang="en-US"/>
          </a:p>
        </p:txBody>
      </p:sp>
    </p:spTree>
    <p:extLst>
      <p:ext uri="{BB962C8B-B14F-4D97-AF65-F5344CB8AC3E}">
        <p14:creationId xmlns:p14="http://schemas.microsoft.com/office/powerpoint/2010/main" val="1175676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some of the men who said: “Back off of the higher things!” </a:t>
            </a:r>
          </a:p>
        </p:txBody>
      </p:sp>
      <p:sp>
        <p:nvSpPr>
          <p:cNvPr id="4" name="Slide Number Placeholder 3"/>
          <p:cNvSpPr>
            <a:spLocks noGrp="1"/>
          </p:cNvSpPr>
          <p:nvPr>
            <p:ph type="sldNum" sz="quarter" idx="10"/>
          </p:nvPr>
        </p:nvSpPr>
        <p:spPr/>
        <p:txBody>
          <a:bodyPr/>
          <a:lstStyle/>
          <a:p>
            <a:fld id="{CA240EC0-7D8D-4947-A510-8FCD1D1D555B}" type="slidenum">
              <a:rPr lang="en-US" smtClean="0"/>
              <a:t>17</a:t>
            </a:fld>
            <a:endParaRPr lang="en-US"/>
          </a:p>
        </p:txBody>
      </p:sp>
    </p:spTree>
    <p:extLst>
      <p:ext uri="{BB962C8B-B14F-4D97-AF65-F5344CB8AC3E}">
        <p14:creationId xmlns:p14="http://schemas.microsoft.com/office/powerpoint/2010/main" val="3074577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still there is strong continuity from them to Hume and Smith., as Stephen Buckle, for example, shows.</a:t>
            </a:r>
          </a:p>
        </p:txBody>
      </p:sp>
      <p:sp>
        <p:nvSpPr>
          <p:cNvPr id="4" name="Slide Number Placeholder 3"/>
          <p:cNvSpPr>
            <a:spLocks noGrp="1"/>
          </p:cNvSpPr>
          <p:nvPr>
            <p:ph type="sldNum" sz="quarter" idx="10"/>
          </p:nvPr>
        </p:nvSpPr>
        <p:spPr/>
        <p:txBody>
          <a:bodyPr/>
          <a:lstStyle/>
          <a:p>
            <a:fld id="{CA240EC0-7D8D-4947-A510-8FCD1D1D555B}" type="slidenum">
              <a:rPr lang="en-US" smtClean="0"/>
              <a:t>18</a:t>
            </a:fld>
            <a:endParaRPr lang="en-US"/>
          </a:p>
        </p:txBody>
      </p:sp>
    </p:spTree>
    <p:extLst>
      <p:ext uri="{BB962C8B-B14F-4D97-AF65-F5344CB8AC3E}">
        <p14:creationId xmlns:p14="http://schemas.microsoft.com/office/powerpoint/2010/main" val="6413953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Grotius-Locke-Hume are a tradition…</a:t>
            </a:r>
          </a:p>
          <a:p>
            <a:r>
              <a:rPr lang="en-US" dirty="0"/>
              <a:t>We extend “liberal” back before 1776.</a:t>
            </a:r>
          </a:p>
          <a:p>
            <a:r>
              <a:rPr lang="en-US" dirty="0"/>
              <a:t>“proto-liberals” </a:t>
            </a:r>
          </a:p>
        </p:txBody>
      </p:sp>
      <p:sp>
        <p:nvSpPr>
          <p:cNvPr id="4" name="Slide Number Placeholder 3"/>
          <p:cNvSpPr>
            <a:spLocks noGrp="1"/>
          </p:cNvSpPr>
          <p:nvPr>
            <p:ph type="sldNum" sz="quarter" idx="10"/>
          </p:nvPr>
        </p:nvSpPr>
        <p:spPr/>
        <p:txBody>
          <a:bodyPr/>
          <a:lstStyle/>
          <a:p>
            <a:fld id="{CA240EC0-7D8D-4947-A510-8FCD1D1D555B}" type="slidenum">
              <a:rPr lang="en-US" smtClean="0"/>
              <a:t>19</a:t>
            </a:fld>
            <a:endParaRPr lang="en-US"/>
          </a:p>
        </p:txBody>
      </p:sp>
    </p:spTree>
    <p:extLst>
      <p:ext uri="{BB962C8B-B14F-4D97-AF65-F5344CB8AC3E}">
        <p14:creationId xmlns:p14="http://schemas.microsoft.com/office/powerpoint/2010/main" val="142703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40EC0-7D8D-4947-A510-8FCD1D1D555B}" type="slidenum">
              <a:rPr lang="en-US" smtClean="0"/>
              <a:t>20</a:t>
            </a:fld>
            <a:endParaRPr lang="en-US"/>
          </a:p>
        </p:txBody>
      </p:sp>
    </p:spTree>
    <p:extLst>
      <p:ext uri="{BB962C8B-B14F-4D97-AF65-F5344CB8AC3E}">
        <p14:creationId xmlns:p14="http://schemas.microsoft.com/office/powerpoint/2010/main" val="5259774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Commutative justice a one of those virtues you are to practice…</a:t>
            </a:r>
          </a:p>
        </p:txBody>
      </p:sp>
      <p:sp>
        <p:nvSpPr>
          <p:cNvPr id="4" name="Slide Number Placeholder 3"/>
          <p:cNvSpPr>
            <a:spLocks noGrp="1"/>
          </p:cNvSpPr>
          <p:nvPr>
            <p:ph type="sldNum" sz="quarter" idx="10"/>
          </p:nvPr>
        </p:nvSpPr>
        <p:spPr/>
        <p:txBody>
          <a:bodyPr/>
          <a:lstStyle/>
          <a:p>
            <a:fld id="{CA240EC0-7D8D-4947-A510-8FCD1D1D555B}" type="slidenum">
              <a:rPr lang="en-US" smtClean="0"/>
              <a:t>21</a:t>
            </a:fld>
            <a:endParaRPr lang="en-US"/>
          </a:p>
        </p:txBody>
      </p:sp>
    </p:spTree>
    <p:extLst>
      <p:ext uri="{BB962C8B-B14F-4D97-AF65-F5344CB8AC3E}">
        <p14:creationId xmlns:p14="http://schemas.microsoft.com/office/powerpoint/2010/main" val="239958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a:r>
          </a:p>
          <a:p>
            <a:r>
              <a:rPr lang="en-US" dirty="0"/>
              <a:t>General formulation but…</a:t>
            </a:r>
          </a:p>
          <a:p>
            <a:r>
              <a:rPr lang="en-US" dirty="0"/>
              <a:t>Uniformity amidst diversity.</a:t>
            </a:r>
          </a:p>
          <a:p>
            <a:pPr marL="0" lvl="2"/>
            <a:r>
              <a:rPr lang="en-US" dirty="0"/>
              <a:t>Government law affects fine points but does not undo natural conventions</a:t>
            </a:r>
          </a:p>
          <a:p>
            <a:r>
              <a:rPr lang="en-US" dirty="0"/>
              <a:t> </a:t>
            </a:r>
          </a:p>
        </p:txBody>
      </p:sp>
      <p:sp>
        <p:nvSpPr>
          <p:cNvPr id="4" name="Slide Number Placeholder 3"/>
          <p:cNvSpPr>
            <a:spLocks noGrp="1"/>
          </p:cNvSpPr>
          <p:nvPr>
            <p:ph type="sldNum" sz="quarter" idx="10"/>
          </p:nvPr>
        </p:nvSpPr>
        <p:spPr/>
        <p:txBody>
          <a:bodyPr/>
          <a:lstStyle/>
          <a:p>
            <a:fld id="{CA240EC0-7D8D-4947-A510-8FCD1D1D555B}" type="slidenum">
              <a:rPr lang="en-US" smtClean="0"/>
              <a:t>22</a:t>
            </a:fld>
            <a:endParaRPr lang="en-US"/>
          </a:p>
        </p:txBody>
      </p:sp>
    </p:spTree>
    <p:extLst>
      <p:ext uri="{BB962C8B-B14F-4D97-AF65-F5344CB8AC3E}">
        <p14:creationId xmlns:p14="http://schemas.microsoft.com/office/powerpoint/2010/main" val="33965711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A240EC0-7D8D-4947-A510-8FCD1D1D555B}" type="slidenum">
              <a:rPr lang="en-US" smtClean="0"/>
              <a:t>23</a:t>
            </a:fld>
            <a:endParaRPr lang="en-US"/>
          </a:p>
        </p:txBody>
      </p:sp>
    </p:spTree>
    <p:extLst>
      <p:ext uri="{BB962C8B-B14F-4D97-AF65-F5344CB8AC3E}">
        <p14:creationId xmlns:p14="http://schemas.microsoft.com/office/powerpoint/2010/main" val="8557131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3776" y="3776472"/>
            <a:ext cx="7196328" cy="1470025"/>
          </a:xfrm>
        </p:spPr>
        <p:txBody>
          <a:bodyPr vert="horz" lIns="91440" tIns="45720" rIns="91440" bIns="45720" rtlCol="0" anchor="b" anchorCtr="0">
            <a:noAutofit/>
          </a:bodyPr>
          <a:lstStyle>
            <a:lvl1pPr algn="l"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Arial"/>
                <a:ea typeface="+mj-ea"/>
                <a:cs typeface="+mj-cs"/>
              </a:defRPr>
            </a:lvl1pPr>
          </a:lstStyle>
          <a:p>
            <a:r>
              <a:rPr lang="en-US" dirty="0"/>
              <a:t>Click to edit Master title style</a:t>
            </a:r>
            <a:endParaRPr dirty="0"/>
          </a:p>
        </p:txBody>
      </p:sp>
      <p:sp>
        <p:nvSpPr>
          <p:cNvPr id="3" name="Subtitle 2"/>
          <p:cNvSpPr>
            <a:spLocks noGrp="1"/>
          </p:cNvSpPr>
          <p:nvPr>
            <p:ph type="subTitle" idx="1"/>
          </p:nvPr>
        </p:nvSpPr>
        <p:spPr>
          <a:xfrm>
            <a:off x="493776" y="5257800"/>
            <a:ext cx="7196328" cy="987552"/>
          </a:xfrm>
        </p:spPr>
        <p:txBody>
          <a:bodyPr vert="horz" lIns="91440" tIns="45720" rIns="91440" bIns="45720" rtlCol="0" anchor="t" anchorCtr="0">
            <a:noAutofit/>
          </a:bodyPr>
          <a:lstStyle>
            <a:lvl1pPr marL="0" indent="0" algn="l" defTabSz="914400" rtl="0" eaLnBrk="1" latinLnBrk="0" hangingPunct="1">
              <a:spcBef>
                <a:spcPct val="0"/>
              </a:spcBef>
              <a:buFont typeface="Wingdings 2" pitchFamily="18" charset="2"/>
              <a:buNone/>
              <a:defRPr sz="1800" kern="1200">
                <a:solidFill>
                  <a:schemeClr val="tx2"/>
                </a:solidFill>
                <a:effectLst>
                  <a:outerShdw blurRad="50800" dist="25400" dir="2700000" algn="tl" rotWithShape="0">
                    <a:schemeClr val="bg1">
                      <a:alpha val="40000"/>
                    </a:schemeClr>
                  </a:outerShdw>
                </a:effectLst>
                <a:latin typeface="Arial"/>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4" name="Date Placeholder 3"/>
          <p:cNvSpPr>
            <a:spLocks noGrp="1"/>
          </p:cNvSpPr>
          <p:nvPr>
            <p:ph type="dt" sz="half" idx="10"/>
          </p:nvPr>
        </p:nvSpPr>
        <p:spPr/>
        <p:txBody>
          <a:bodyPr/>
          <a:lstStyle/>
          <a:p>
            <a:fld id="{4E1AF36F-BF8B-CE47-9954-C5613487E050}" type="datetime1">
              <a:rPr lang="en-US" smtClean="0"/>
              <a:t>2/12/20</a:t>
            </a:fld>
            <a:endParaRPr lang="en-US"/>
          </a:p>
        </p:txBody>
      </p:sp>
      <p:sp>
        <p:nvSpPr>
          <p:cNvPr id="5" name="Footer Placeholder 4"/>
          <p:cNvSpPr>
            <a:spLocks noGrp="1"/>
          </p:cNvSpPr>
          <p:nvPr>
            <p:ph type="ftr" sz="quarter" idx="11"/>
          </p:nvPr>
        </p:nvSpPr>
        <p:spPr/>
        <p:txBody>
          <a:bodyPr/>
          <a:lstStyle/>
          <a:p>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4267200"/>
            <a:ext cx="7612063" cy="1100138"/>
          </a:xfrm>
        </p:spPr>
        <p:txBody>
          <a:bodyPr anchor="b"/>
          <a:lstStyle>
            <a:lvl1pPr algn="ctr">
              <a:defRPr sz="4400" b="0">
                <a:solidFill>
                  <a:schemeClr val="bg1"/>
                </a:solidFill>
                <a:effectLst>
                  <a:outerShdw blurRad="63500" dist="50800" dir="2700000" algn="tl" rotWithShape="0">
                    <a:prstClr val="black">
                      <a:alpha val="50000"/>
                    </a:prstClr>
                  </a:outerShdw>
                </a:effectLst>
              </a:defRPr>
            </a:lvl1pPr>
          </a:lstStyle>
          <a:p>
            <a:r>
              <a:rPr lang="en-US"/>
              <a:t>Click to edit Master title style</a:t>
            </a:r>
            <a:endParaRPr/>
          </a:p>
        </p:txBody>
      </p:sp>
      <p:sp>
        <p:nvSpPr>
          <p:cNvPr id="3" name="Picture Placeholder 2"/>
          <p:cNvSpPr>
            <a:spLocks noGrp="1"/>
          </p:cNvSpPr>
          <p:nvPr>
            <p:ph type="pic" idx="1"/>
          </p:nvPr>
        </p:nvSpPr>
        <p:spPr>
          <a:xfrm rot="21414040">
            <a:off x="1779080" y="450465"/>
            <a:ext cx="5486400" cy="3626214"/>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vert="horz" lIns="91440" tIns="45720" rIns="91440" bIns="45720" rtlCol="0">
            <a:normAutofit/>
          </a:bodyPr>
          <a:lstStyle>
            <a:lvl1pPr marL="342900" indent="-342900" algn="l" defTabSz="914400" rtl="0" eaLnBrk="1" latinLnBrk="0" hangingPunct="1">
              <a:spcBef>
                <a:spcPts val="2000"/>
              </a:spcBef>
              <a:buFont typeface="Wingdings 2" pitchFamily="18" charset="2"/>
              <a:buNone/>
              <a:defRPr sz="1800" kern="1200">
                <a:solidFill>
                  <a:schemeClr val="bg1"/>
                </a:solidFill>
                <a:effectLst>
                  <a:outerShdw blurRad="63500" dist="50800" dir="2700000" algn="tl" rotWithShape="0">
                    <a:prstClr val="black">
                      <a:alpha val="50000"/>
                    </a:prstClr>
                  </a:outerShdw>
                </a:effectLst>
                <a:latin typeface="Arial"/>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endParaRPr dirty="0"/>
          </a:p>
        </p:txBody>
      </p:sp>
      <p:sp>
        <p:nvSpPr>
          <p:cNvPr id="4" name="Text Placeholder 3"/>
          <p:cNvSpPr>
            <a:spLocks noGrp="1"/>
          </p:cNvSpPr>
          <p:nvPr>
            <p:ph type="body" sz="half" idx="2"/>
          </p:nvPr>
        </p:nvSpPr>
        <p:spPr>
          <a:xfrm>
            <a:off x="765175" y="5443538"/>
            <a:ext cx="7612063" cy="804862"/>
          </a:xfrm>
        </p:spPr>
        <p:txBody>
          <a:bodyPr>
            <a:normAutofit/>
          </a:bodyPr>
          <a:lstStyle>
            <a:lvl1pPr marL="0" indent="0" algn="ctr">
              <a:spcBef>
                <a:spcPts val="300"/>
              </a:spcBef>
              <a:buNone/>
              <a:defRPr sz="1800">
                <a:effectLst>
                  <a:outerShdw blurRad="63500" dist="50800" dir="2700000" algn="tl" rotWithShape="0">
                    <a:prstClr val="black">
                      <a:alpha val="50000"/>
                    </a:prstClr>
                  </a:outerShdw>
                </a:effectLs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5B157E6-F428-DE48-8A1D-14573809CC9F}" type="datetime1">
              <a:rPr lang="en-US" smtClean="0"/>
              <a:t>2/12/20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2 Pictures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n-US"/>
              <a:t>Click to edit Master title style</a:t>
            </a:r>
            <a:endParaRPr/>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Arial"/>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0737D004-F71B-2346-8FF7-8EE998CFB879}" type="datetime1">
              <a:rPr lang="en-US" smtClean="0"/>
              <a:t>2/12/20</a:t>
            </a:fld>
            <a:endParaRPr lang="en-US"/>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endParaRPr lang="en-US"/>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459A5F39-4CE7-434C-A5CB-50A363451602}" type="slidenum">
              <a:rPr lang="en-US" smtClean="0"/>
              <a:t>‹#›</a:t>
            </a:fld>
            <a:endParaRPr lang="en-US"/>
          </a:p>
        </p:txBody>
      </p:sp>
      <p:sp>
        <p:nvSpPr>
          <p:cNvPr id="9" name="Picture Placeholder 7"/>
          <p:cNvSpPr>
            <a:spLocks noGrp="1"/>
          </p:cNvSpPr>
          <p:nvPr>
            <p:ph type="pic" sz="quarter" idx="14"/>
          </p:nvPr>
        </p:nvSpPr>
        <p:spPr>
          <a:xfrm rot="307655">
            <a:off x="4082874" y="3187732"/>
            <a:ext cx="4141140" cy="2881378"/>
          </a:xfrm>
          <a:solidFill>
            <a:srgbClr val="FFFFFF">
              <a:shade val="85000"/>
            </a:srgbClr>
          </a:solidFill>
          <a:ln w="38100" cap="sq">
            <a:solidFill>
              <a:srgbClr val="FDFDFD"/>
            </a:solidFill>
            <a:miter lim="800000"/>
          </a:ln>
          <a:effectLst>
            <a:outerShdw blurRad="88900" dist="25400" dir="72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a:t>Drag picture to placeholder or click icon to add</a:t>
            </a:r>
            <a:endParaRPr/>
          </a:p>
        </p:txBody>
      </p:sp>
      <p:sp>
        <p:nvSpPr>
          <p:cNvPr id="8" name="Picture Placeholder 7"/>
          <p:cNvSpPr>
            <a:spLocks noGrp="1"/>
          </p:cNvSpPr>
          <p:nvPr>
            <p:ph type="pic" sz="quarter" idx="13"/>
          </p:nvPr>
        </p:nvSpPr>
        <p:spPr>
          <a:xfrm rot="21414752">
            <a:off x="4623469" y="338031"/>
            <a:ext cx="4141140" cy="2881378"/>
          </a:xfrm>
          <a:solidFill>
            <a:srgbClr val="FFFFFF">
              <a:shade val="85000"/>
            </a:srgbClr>
          </a:solidFill>
          <a:ln w="38100" cap="sq">
            <a:solidFill>
              <a:srgbClr val="FDFDFD"/>
            </a:solidFill>
            <a:miter lim="800000"/>
          </a:ln>
          <a:effectLst>
            <a:outerShdw blurRad="88900" dist="25400" dir="5400000" sx="101000" sy="101000" algn="t" rotWithShape="0">
              <a:prstClr val="black">
                <a:alpha val="50000"/>
              </a:prst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a:t>Drag picture to placeholder or click icon to add</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4595983E-226F-E84A-9F38-6AFE1840F6F1}" type="datetime1">
              <a:rPr lang="en-US" smtClean="0"/>
              <a:t>2/12/20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0" y="457200"/>
            <a:ext cx="1497106" cy="581025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496888" y="457200"/>
            <a:ext cx="6513511" cy="581025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E213BD92-C50A-B244-B846-DAD7DB7C1B0D}" type="datetime1">
              <a:rPr lang="en-US" smtClean="0"/>
              <a:t>2/12/20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x" type="tx">
  <p:cSld name="tx">
    <p:spTree>
      <p:nvGrpSpPr>
        <p:cNvPr id="1" name="Shape 12"/>
        <p:cNvGrpSpPr/>
        <p:nvPr/>
      </p:nvGrpSpPr>
      <p:grpSpPr>
        <a:xfrm>
          <a:off x="0" y="0"/>
          <a:ext cx="0" cy="0"/>
          <a:chOff x="0" y="0"/>
          <a:chExt cx="0" cy="0"/>
        </a:xfrm>
      </p:grpSpPr>
      <p:sp>
        <p:nvSpPr>
          <p:cNvPr id="13" name="Shape 13"/>
          <p:cNvSpPr/>
          <p:nvPr/>
        </p:nvSpPr>
        <p:spPr>
          <a:xfrm>
            <a:off x="0" y="0"/>
            <a:ext cx="9144000" cy="1503600"/>
          </a:xfrm>
          <a:prstGeom prst="rect">
            <a:avLst/>
          </a:prstGeom>
          <a:solidFill>
            <a:schemeClr val="dk2"/>
          </a:solidFill>
          <a:ln>
            <a:noFill/>
          </a:ln>
        </p:spPr>
        <p:txBody>
          <a:bodyPr lIns="91425" tIns="45700" rIns="91425" bIns="45700" anchor="ctr" anchorCtr="0">
            <a:noAutofit/>
          </a:bodyPr>
          <a:lstStyle/>
          <a:p>
            <a:endParaRPr/>
          </a:p>
        </p:txBody>
      </p:sp>
      <p:cxnSp>
        <p:nvCxnSpPr>
          <p:cNvPr id="14" name="Shape 14"/>
          <p:cNvCxnSpPr/>
          <p:nvPr/>
        </p:nvCxnSpPr>
        <p:spPr>
          <a:xfrm>
            <a:off x="0" y="1503570"/>
            <a:ext cx="9144000" cy="0"/>
          </a:xfrm>
          <a:prstGeom prst="straightConnector1">
            <a:avLst/>
          </a:prstGeom>
          <a:noFill/>
          <a:ln w="28575" cap="flat">
            <a:solidFill>
              <a:schemeClr val="dk1"/>
            </a:solidFill>
            <a:prstDash val="solid"/>
            <a:round/>
            <a:headEnd type="none" w="med" len="med"/>
            <a:tailEnd type="none" w="med" len="med"/>
          </a:ln>
        </p:spPr>
      </p:cxnSp>
      <p:sp>
        <p:nvSpPr>
          <p:cNvPr id="15" name="Shape 15"/>
          <p:cNvSpPr txBox="1">
            <a:spLocks noGrp="1"/>
          </p:cNvSpPr>
          <p:nvPr>
            <p:ph type="title"/>
          </p:nvPr>
        </p:nvSpPr>
        <p:spPr>
          <a:xfrm>
            <a:off x="457200" y="274637"/>
            <a:ext cx="8229600" cy="1143000"/>
          </a:xfrm>
          <a:prstGeom prst="rect">
            <a:avLst/>
          </a:prstGeom>
          <a:noFill/>
          <a:ln>
            <a:noFill/>
          </a:ln>
        </p:spPr>
        <p:txBody>
          <a:bodyPr lIns="91425" tIns="91425" rIns="91425" bIns="91425" anchor="b" anchorCtr="0"/>
          <a:lstStyle>
            <a:lvl1pPr algn="l" rtl="0">
              <a:spcBef>
                <a:spcPts val="0"/>
              </a:spcBef>
              <a:buClr>
                <a:schemeClr val="lt1"/>
              </a:buClr>
              <a:buFont typeface="Trebuchet MS"/>
              <a:buNone/>
              <a:defRPr sz="3600" b="1">
                <a:solidFill>
                  <a:schemeClr val="lt1"/>
                </a:solidFill>
                <a:latin typeface="Trebuchet MS"/>
                <a:ea typeface="Trebuchet MS"/>
                <a:cs typeface="Trebuchet MS"/>
                <a:sym typeface="Trebuchet MS"/>
              </a:defRPr>
            </a:lvl1pPr>
            <a:lvl2pPr algn="l" rtl="0">
              <a:spcBef>
                <a:spcPts val="0"/>
              </a:spcBef>
              <a:buClr>
                <a:schemeClr val="lt1"/>
              </a:buClr>
              <a:buFont typeface="Trebuchet MS"/>
              <a:buNone/>
              <a:defRPr sz="3600" b="1">
                <a:solidFill>
                  <a:schemeClr val="lt1"/>
                </a:solidFill>
                <a:latin typeface="Trebuchet MS"/>
                <a:ea typeface="Trebuchet MS"/>
                <a:cs typeface="Trebuchet MS"/>
                <a:sym typeface="Trebuchet MS"/>
              </a:defRPr>
            </a:lvl2pPr>
            <a:lvl3pPr algn="l" rtl="0">
              <a:spcBef>
                <a:spcPts val="0"/>
              </a:spcBef>
              <a:buClr>
                <a:schemeClr val="lt1"/>
              </a:buClr>
              <a:buFont typeface="Trebuchet MS"/>
              <a:buNone/>
              <a:defRPr sz="3600" b="1">
                <a:solidFill>
                  <a:schemeClr val="lt1"/>
                </a:solidFill>
                <a:latin typeface="Trebuchet MS"/>
                <a:ea typeface="Trebuchet MS"/>
                <a:cs typeface="Trebuchet MS"/>
                <a:sym typeface="Trebuchet MS"/>
              </a:defRPr>
            </a:lvl3pPr>
            <a:lvl4pPr algn="l" rtl="0">
              <a:spcBef>
                <a:spcPts val="0"/>
              </a:spcBef>
              <a:buClr>
                <a:schemeClr val="lt1"/>
              </a:buClr>
              <a:buFont typeface="Trebuchet MS"/>
              <a:buNone/>
              <a:defRPr sz="3600" b="1">
                <a:solidFill>
                  <a:schemeClr val="lt1"/>
                </a:solidFill>
                <a:latin typeface="Trebuchet MS"/>
                <a:ea typeface="Trebuchet MS"/>
                <a:cs typeface="Trebuchet MS"/>
                <a:sym typeface="Trebuchet MS"/>
              </a:defRPr>
            </a:lvl4pPr>
            <a:lvl5pPr algn="l" rtl="0">
              <a:spcBef>
                <a:spcPts val="0"/>
              </a:spcBef>
              <a:buClr>
                <a:schemeClr val="lt1"/>
              </a:buClr>
              <a:buFont typeface="Trebuchet MS"/>
              <a:buNone/>
              <a:defRPr sz="3600" b="1">
                <a:solidFill>
                  <a:schemeClr val="lt1"/>
                </a:solidFill>
                <a:latin typeface="Trebuchet MS"/>
                <a:ea typeface="Trebuchet MS"/>
                <a:cs typeface="Trebuchet MS"/>
                <a:sym typeface="Trebuchet MS"/>
              </a:defRPr>
            </a:lvl5pPr>
            <a:lvl6pPr algn="l" rtl="0">
              <a:spcBef>
                <a:spcPts val="0"/>
              </a:spcBef>
              <a:buClr>
                <a:schemeClr val="lt1"/>
              </a:buClr>
              <a:buFont typeface="Trebuchet MS"/>
              <a:buNone/>
              <a:defRPr sz="3600" b="1">
                <a:solidFill>
                  <a:schemeClr val="lt1"/>
                </a:solidFill>
                <a:latin typeface="Trebuchet MS"/>
                <a:ea typeface="Trebuchet MS"/>
                <a:cs typeface="Trebuchet MS"/>
                <a:sym typeface="Trebuchet MS"/>
              </a:defRPr>
            </a:lvl6pPr>
            <a:lvl7pPr algn="l" rtl="0">
              <a:spcBef>
                <a:spcPts val="0"/>
              </a:spcBef>
              <a:buClr>
                <a:schemeClr val="lt1"/>
              </a:buClr>
              <a:buFont typeface="Trebuchet MS"/>
              <a:buNone/>
              <a:defRPr sz="3600" b="1">
                <a:solidFill>
                  <a:schemeClr val="lt1"/>
                </a:solidFill>
                <a:latin typeface="Trebuchet MS"/>
                <a:ea typeface="Trebuchet MS"/>
                <a:cs typeface="Trebuchet MS"/>
                <a:sym typeface="Trebuchet MS"/>
              </a:defRPr>
            </a:lvl7pPr>
            <a:lvl8pPr algn="l" rtl="0">
              <a:spcBef>
                <a:spcPts val="0"/>
              </a:spcBef>
              <a:buClr>
                <a:schemeClr val="lt1"/>
              </a:buClr>
              <a:buFont typeface="Trebuchet MS"/>
              <a:buNone/>
              <a:defRPr sz="3600" b="1">
                <a:solidFill>
                  <a:schemeClr val="lt1"/>
                </a:solidFill>
                <a:latin typeface="Trebuchet MS"/>
                <a:ea typeface="Trebuchet MS"/>
                <a:cs typeface="Trebuchet MS"/>
                <a:sym typeface="Trebuchet MS"/>
              </a:defRPr>
            </a:lvl8pPr>
            <a:lvl9pPr algn="l" rtl="0">
              <a:spcBef>
                <a:spcPts val="0"/>
              </a:spcBef>
              <a:buClr>
                <a:schemeClr val="lt1"/>
              </a:buClr>
              <a:buFont typeface="Trebuchet MS"/>
              <a:buNone/>
              <a:defRPr sz="3600" b="1">
                <a:solidFill>
                  <a:schemeClr val="lt1"/>
                </a:solidFill>
                <a:latin typeface="Trebuchet MS"/>
                <a:ea typeface="Trebuchet MS"/>
                <a:cs typeface="Trebuchet MS"/>
                <a:sym typeface="Trebuchet MS"/>
              </a:defRPr>
            </a:lvl9pPr>
          </a:lstStyle>
          <a:p>
            <a:endParaRPr/>
          </a:p>
        </p:txBody>
      </p:sp>
      <p:sp>
        <p:nvSpPr>
          <p:cNvPr id="16" name="Shape 16"/>
          <p:cNvSpPr txBox="1">
            <a:spLocks noGrp="1"/>
          </p:cNvSpPr>
          <p:nvPr>
            <p:ph type="body" idx="1"/>
          </p:nvPr>
        </p:nvSpPr>
        <p:spPr>
          <a:xfrm>
            <a:off x="457200" y="1600200"/>
            <a:ext cx="8229600" cy="4967700"/>
          </a:xfrm>
          <a:prstGeom prst="rect">
            <a:avLst/>
          </a:prstGeom>
          <a:noFill/>
          <a:ln>
            <a:noFill/>
          </a:ln>
        </p:spPr>
        <p:txBody>
          <a:bodyPr lIns="91425" tIns="91425" rIns="91425" bIns="91425" anchor="t" anchorCtr="0"/>
          <a:lstStyle>
            <a:lvl1pPr rtl="0">
              <a:defRPr/>
            </a:lvl1pPr>
            <a:lvl2pPr rtl="0">
              <a:defRPr/>
            </a:lvl2pPr>
            <a:lvl3pPr rtl="0">
              <a:defRPr/>
            </a:lvl3pPr>
            <a:lvl4pPr rtl="0">
              <a:defRPr/>
            </a:lvl4pPr>
            <a:lvl5pPr rtl="0">
              <a:defRPr sz="1800"/>
            </a:lvl5pPr>
            <a:lvl6pPr rtl="0">
              <a:defRPr sz="1800"/>
            </a:lvl6pPr>
            <a:lvl7pPr rtl="0">
              <a:defRPr sz="1800"/>
            </a:lvl7pPr>
            <a:lvl8pPr rtl="0">
              <a:defRPr sz="1800"/>
            </a:lvl8pPr>
            <a:lvl9pPr rtl="0">
              <a:defRPr sz="1800"/>
            </a:lvl9pPr>
          </a:lstStyle>
          <a:p>
            <a:endParaRPr/>
          </a:p>
        </p:txBody>
      </p:sp>
    </p:spTree>
    <p:extLst>
      <p:ext uri="{BB962C8B-B14F-4D97-AF65-F5344CB8AC3E}">
        <p14:creationId xmlns:p14="http://schemas.microsoft.com/office/powerpoint/2010/main" val="631427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630CCCBB-208D-224E-AB26-4D7EC140ED0C}" type="datetime1">
              <a:rPr lang="en-US" smtClean="0"/>
              <a:t>2/12/20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496889" y="3774328"/>
            <a:ext cx="7199311" cy="1470025"/>
          </a:xfrm>
        </p:spPr>
        <p:txBody>
          <a:bodyPr anchor="b" anchorCtr="0"/>
          <a:lstStyle>
            <a:lvl1pPr algn="l">
              <a:defRPr sz="4800"/>
            </a:lvl1pPr>
          </a:lstStyle>
          <a:p>
            <a:r>
              <a:rPr lang="en-US"/>
              <a:t>Click to edit Master title style</a:t>
            </a:r>
            <a:endParaRPr/>
          </a:p>
        </p:txBody>
      </p:sp>
      <p:sp>
        <p:nvSpPr>
          <p:cNvPr id="3" name="Subtitle 2"/>
          <p:cNvSpPr>
            <a:spLocks noGrp="1"/>
          </p:cNvSpPr>
          <p:nvPr>
            <p:ph type="subTitle" idx="1"/>
          </p:nvPr>
        </p:nvSpPr>
        <p:spPr>
          <a:xfrm>
            <a:off x="496888" y="5257800"/>
            <a:ext cx="7199312" cy="990600"/>
          </a:xfrm>
        </p:spPr>
        <p:txBody>
          <a:bodyPr vert="horz" lIns="91440" tIns="45720" rIns="91440" bIns="45720" rtlCol="0" anchor="t" anchorCtr="0">
            <a:noAutofit/>
          </a:bodyPr>
          <a:lstStyle>
            <a:lvl1pPr marL="0" indent="0" algn="l"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Arial"/>
                <a:ea typeface="+mj-ea"/>
                <a:cs typeface="+mj-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dirty="0"/>
          </a:p>
        </p:txBody>
      </p:sp>
      <p:sp>
        <p:nvSpPr>
          <p:cNvPr id="4" name="Date Placeholder 3"/>
          <p:cNvSpPr>
            <a:spLocks noGrp="1"/>
          </p:cNvSpPr>
          <p:nvPr>
            <p:ph type="dt" sz="half" idx="10"/>
          </p:nvPr>
        </p:nvSpPr>
        <p:spPr/>
        <p:txBody>
          <a:bodyPr/>
          <a:lstStyle/>
          <a:p>
            <a:fld id="{BDB65ABA-BAD9-6E48-A90D-29AEAAC81A9D}" type="datetime1">
              <a:rPr lang="en-US" smtClean="0"/>
              <a:t>2/12/20</a:t>
            </a:fld>
            <a:endParaRPr lang="en-US"/>
          </a:p>
        </p:txBody>
      </p:sp>
      <p:sp>
        <p:nvSpPr>
          <p:cNvPr id="5" name="Footer Placeholder 4"/>
          <p:cNvSpPr>
            <a:spLocks noGrp="1"/>
          </p:cNvSpPr>
          <p:nvPr>
            <p:ph type="ftr" sz="quarter" idx="11"/>
          </p:nvPr>
        </p:nvSpPr>
        <p:spPr/>
        <p:txBody>
          <a:bodyPr/>
          <a:lstStyle/>
          <a:p>
            <a:endParaRPr lang="en-US"/>
          </a:p>
        </p:txBody>
      </p:sp>
      <p:sp>
        <p:nvSpPr>
          <p:cNvPr id="8" name="Picture Placeholder 7"/>
          <p:cNvSpPr>
            <a:spLocks noGrp="1"/>
          </p:cNvSpPr>
          <p:nvPr>
            <p:ph type="pic" sz="quarter" idx="12"/>
          </p:nvPr>
        </p:nvSpPr>
        <p:spPr>
          <a:xfrm rot="504148">
            <a:off x="4493544" y="555043"/>
            <a:ext cx="4142460" cy="3085398"/>
          </a:xfrm>
          <a:solidFill>
            <a:srgbClr val="FFFFFF">
              <a:shade val="85000"/>
            </a:srgbClr>
          </a:solidFill>
          <a:ln w="38100" cap="sq">
            <a:solidFill>
              <a:srgbClr val="FDFDFD"/>
            </a:solidFill>
            <a:miter lim="800000"/>
          </a:ln>
          <a:effectLst>
            <a:outerShdw blurRad="57150" dist="37500" dir="7560000" sy="98000" kx="110000" ky="200000" algn="tl" rotWithShape="0">
              <a:srgbClr val="000000">
                <a:alpha val="20000"/>
              </a:srgbClr>
            </a:outerShdw>
          </a:effectLst>
          <a:scene3d>
            <a:camera prst="orthographicFront"/>
            <a:lightRig rig="twoPt" dir="t">
              <a:rot lat="0" lon="0" rev="7200000"/>
            </a:lightRig>
          </a:scene3d>
          <a:sp3d prstMaterial="matte">
            <a:bevelT w="22860" h="12700"/>
            <a:contourClr>
              <a:srgbClr val="FFFFFF"/>
            </a:contourClr>
          </a:sp3d>
        </p:spPr>
        <p:txBody>
          <a:bodyPr>
            <a:normAutofit/>
          </a:bodyPr>
          <a:lstStyle>
            <a:lvl1pPr>
              <a:buNone/>
              <a:defRPr sz="1800"/>
            </a:lvl1pPr>
          </a:lstStyle>
          <a:p>
            <a:r>
              <a:rPr lang="en-US"/>
              <a:t>Drag picture to placeholder or click icon to add</a:t>
            </a:r>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5175" y="2236694"/>
            <a:ext cx="7612063" cy="1362075"/>
          </a:xfrm>
        </p:spPr>
        <p:txBody>
          <a:bodyPr vert="horz" lIns="91440" tIns="45720" rIns="91440" bIns="45720" rtlCol="0" anchor="b" anchorCtr="0">
            <a:noAutofit/>
          </a:bodyPr>
          <a:lst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Arial"/>
                <a:ea typeface="+mj-ea"/>
                <a:cs typeface="+mj-cs"/>
              </a:defRPr>
            </a:lvl1pPr>
          </a:lstStyle>
          <a:p>
            <a:r>
              <a:rPr lang="en-US" dirty="0"/>
              <a:t>Click to edit Master title style</a:t>
            </a:r>
            <a:endParaRPr dirty="0"/>
          </a:p>
        </p:txBody>
      </p:sp>
      <p:sp>
        <p:nvSpPr>
          <p:cNvPr id="3" name="Text Placeholder 2"/>
          <p:cNvSpPr>
            <a:spLocks noGrp="1"/>
          </p:cNvSpPr>
          <p:nvPr>
            <p:ph type="body" idx="1"/>
          </p:nvPr>
        </p:nvSpPr>
        <p:spPr>
          <a:xfrm>
            <a:off x="765175" y="3617259"/>
            <a:ext cx="7612063" cy="1500187"/>
          </a:xfrm>
        </p:spPr>
        <p:txBody>
          <a:bodyPr vert="horz" lIns="91440" tIns="45720" rIns="91440" bIns="45720" rtlCol="0" anchor="t" anchorCtr="0">
            <a:noAutofit/>
          </a:bodyPr>
          <a:lstStyle>
            <a:lvl1pPr marL="0" indent="0" algn="ctr" defTabSz="914400" rtl="0" eaLnBrk="1" latinLnBrk="0" hangingPunct="1">
              <a:spcBef>
                <a:spcPct val="0"/>
              </a:spcBef>
              <a:buNone/>
              <a:defRPr sz="1800" kern="1200">
                <a:solidFill>
                  <a:schemeClr val="tx2"/>
                </a:solidFill>
                <a:effectLst>
                  <a:outerShdw blurRad="50800" dist="25400" dir="2700000" algn="tl" rotWithShape="0">
                    <a:schemeClr val="bg1">
                      <a:alpha val="40000"/>
                    </a:schemeClr>
                  </a:outerShdw>
                </a:effectLst>
                <a:latin typeface="Arial"/>
                <a:ea typeface="+mj-ea"/>
                <a:cs typeface="+mj-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CB986F0A-8BA4-8644-82FE-59AC1D0EB8F5}" type="datetime1">
              <a:rPr lang="en-US" smtClean="0"/>
              <a:t>2/12/20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p>
            <a:r>
              <a:rPr lang="en-US"/>
              <a:t>Click to edit Master title style</a:t>
            </a:r>
            <a:endParaRPr/>
          </a:p>
        </p:txBody>
      </p:sp>
      <p:sp>
        <p:nvSpPr>
          <p:cNvPr id="3" name="Content Placeholder 2"/>
          <p:cNvSpPr>
            <a:spLocks noGrp="1"/>
          </p:cNvSpPr>
          <p:nvPr>
            <p:ph sz="half" idx="1"/>
          </p:nvPr>
        </p:nvSpPr>
        <p:spPr>
          <a:xfrm>
            <a:off x="765175" y="2084388"/>
            <a:ext cx="3657600" cy="4183062"/>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19637" y="2084388"/>
            <a:ext cx="3657600" cy="4183062"/>
          </a:xfrm>
        </p:spPr>
        <p:txBody>
          <a:bodyPr>
            <a:normAutofit/>
          </a:bodyPr>
          <a:lstStyle>
            <a:lvl1pPr>
              <a:defRPr sz="2000"/>
            </a:lvl1pPr>
            <a:lvl2pPr>
              <a:defRPr sz="1800"/>
            </a:lvl2pPr>
            <a:lvl3pPr>
              <a:defRPr sz="1800"/>
            </a:lvl3pPr>
            <a:lvl4pPr>
              <a:defRPr sz="1800"/>
            </a:lvl4pPr>
            <a:lvl5pPr>
              <a:defRPr sz="1800"/>
            </a:lvl5pPr>
            <a:lvl6pPr marL="2055813" indent="-344488">
              <a:defRPr sz="1800"/>
            </a:lvl6pPr>
            <a:lvl7pPr marL="2055813" indent="-344488">
              <a:defRPr sz="1800"/>
            </a:lvl7pPr>
            <a:lvl8pPr marL="2055813" indent="-344488">
              <a:defRPr sz="1800"/>
            </a:lvl8pPr>
            <a:lvl9pPr marL="2055813" indent="-344488">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02E38792-EED9-3F42-98D2-E3D070058A61}" type="datetime1">
              <a:rPr lang="en-US" smtClean="0"/>
              <a:t>2/12/20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765174"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65174" y="2649071"/>
            <a:ext cx="3657600" cy="3608293"/>
          </a:xfrm>
        </p:spPr>
        <p:txBody>
          <a:bodyPr>
            <a:normAutofit/>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19637" y="1687512"/>
            <a:ext cx="3657600" cy="903288"/>
          </a:xfrm>
        </p:spPr>
        <p:txBody>
          <a:bodyPr anchor="ctr"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19637" y="2649071"/>
            <a:ext cx="3657600" cy="3608293"/>
          </a:xfrm>
        </p:spPr>
        <p:txBody>
          <a:bodyPr>
            <a:normAutofit/>
          </a:bodyPr>
          <a:lstStyle>
            <a:lvl1pPr>
              <a:defRPr sz="2000"/>
            </a:lvl1pPr>
            <a:lvl2pPr>
              <a:defRPr sz="1800"/>
            </a:lvl2pPr>
            <a:lvl3pPr>
              <a:defRPr sz="1800"/>
            </a:lvl3pPr>
            <a:lvl4pPr>
              <a:defRPr sz="1800"/>
            </a:lvl4pPr>
            <a:lvl5pPr>
              <a:defRPr sz="1800"/>
            </a:lvl5pPr>
            <a:lvl6pPr marL="2055813" indent="-344488">
              <a:defRPr sz="1600"/>
            </a:lvl6pPr>
            <a:lvl7pPr marL="2055813" indent="-344488">
              <a:defRPr sz="1600"/>
            </a:lvl7pPr>
            <a:lvl8pPr marL="2055813" indent="-344488">
              <a:defRPr sz="1600"/>
            </a:lvl8pPr>
            <a:lvl9pPr marL="2055813" indent="-344488">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7D151848-A0B9-8B48-A271-D2AF9A8D74B3}" type="datetime1">
              <a:rPr lang="en-US" smtClean="0"/>
              <a:t>2/12/20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3BB535BE-2262-5142-9094-A2BEC78844AA}" type="datetime1">
              <a:rPr lang="en-US" smtClean="0"/>
              <a:t>2/12/20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59A5F39-4CE7-434C-A5CB-50A36345160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bg>
      <p:bgRef idx="1001">
        <a:schemeClr val="bg1"/>
      </p:bgRef>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D3FD77-811F-BE49-A248-D3DAD7BBFBE4}" type="datetime1">
              <a:rPr lang="en-US" smtClean="0"/>
              <a:t>2/12/20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59A5F39-4CE7-434C-A5CB-50A363451602}"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8946" y="381000"/>
            <a:ext cx="3250360" cy="1631950"/>
          </a:xfrm>
        </p:spPr>
        <p:txBody>
          <a:bodyPr anchor="b"/>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4495800" y="381000"/>
            <a:ext cx="4149725" cy="5886450"/>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608946" y="2084389"/>
            <a:ext cx="3250360" cy="3935412"/>
          </a:xfrm>
        </p:spPr>
        <p:txBody>
          <a:bodyPr vert="horz" lIns="91440" tIns="45720" rIns="91440" bIns="45720" rtlCol="0" anchor="t" anchorCtr="0">
            <a:noAutofit/>
          </a:bodyPr>
          <a:lstStyle>
            <a:lvl1pPr marL="0" indent="0" algn="ctr" defTabSz="914400" rtl="0" eaLnBrk="1" latinLnBrk="0" hangingPunct="1">
              <a:spcBef>
                <a:spcPts val="600"/>
              </a:spcBef>
              <a:buNone/>
              <a:defRPr sz="1800" b="0" kern="1200">
                <a:solidFill>
                  <a:schemeClr val="tx2"/>
                </a:solidFill>
                <a:effectLst>
                  <a:outerShdw blurRad="50800" dist="25400" dir="2700000" algn="tl" rotWithShape="0">
                    <a:schemeClr val="bg1">
                      <a:alpha val="40000"/>
                    </a:schemeClr>
                  </a:outerShdw>
                </a:effectLst>
                <a:latin typeface="Arial"/>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495800" y="6356350"/>
            <a:ext cx="1143000" cy="365125"/>
          </a:xfrm>
        </p:spPr>
        <p:txBody>
          <a:bodyPr/>
          <a:lstStyle>
            <a:lvl1pPr algn="l">
              <a:defRPr/>
            </a:lvl1pPr>
          </a:lstStyle>
          <a:p>
            <a:fld id="{904D7D16-5B44-0343-AEB1-EFB7649E506D}" type="datetime1">
              <a:rPr lang="en-US" smtClean="0"/>
              <a:t>2/12/20</a:t>
            </a:fld>
            <a:endParaRPr lang="en-US"/>
          </a:p>
        </p:txBody>
      </p:sp>
      <p:sp>
        <p:nvSpPr>
          <p:cNvPr id="6" name="Footer Placeholder 5"/>
          <p:cNvSpPr>
            <a:spLocks noGrp="1"/>
          </p:cNvSpPr>
          <p:nvPr>
            <p:ph type="ftr" sz="quarter" idx="11"/>
          </p:nvPr>
        </p:nvSpPr>
        <p:spPr>
          <a:xfrm>
            <a:off x="5791200" y="6356350"/>
            <a:ext cx="2895600" cy="365125"/>
          </a:xfrm>
        </p:spPr>
        <p:txBody>
          <a:bodyPr/>
          <a:lstStyle>
            <a:lvl1pPr algn="r">
              <a:defRPr/>
            </a:lvl1pPr>
          </a:lstStyle>
          <a:p>
            <a:endParaRPr lang="en-US"/>
          </a:p>
        </p:txBody>
      </p:sp>
      <p:sp>
        <p:nvSpPr>
          <p:cNvPr id="7" name="Slide Number Placeholder 6"/>
          <p:cNvSpPr>
            <a:spLocks noGrp="1"/>
          </p:cNvSpPr>
          <p:nvPr>
            <p:ph type="sldNum" sz="quarter" idx="12"/>
          </p:nvPr>
        </p:nvSpPr>
        <p:spPr>
          <a:xfrm>
            <a:off x="1967426" y="6356350"/>
            <a:ext cx="533400" cy="365125"/>
          </a:xfrm>
        </p:spPr>
        <p:txBody>
          <a:bodyPr/>
          <a:lstStyle>
            <a:lvl1pPr>
              <a:defRPr>
                <a:solidFill>
                  <a:schemeClr val="tx2"/>
                </a:solidFill>
              </a:defRPr>
            </a:lvl1pPr>
          </a:lstStyle>
          <a:p>
            <a:fld id="{459A5F39-4CE7-434C-A5CB-50A36345160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5174" y="79468"/>
            <a:ext cx="7612063" cy="1417638"/>
          </a:xfrm>
          <a:prstGeom prst="rect">
            <a:avLst/>
          </a:prstGeom>
        </p:spPr>
        <p:txBody>
          <a:bodyPr vert="horz" lIns="91440" tIns="45720" rIns="91440" bIns="45720" rtlCol="0" anchor="ctr" anchorCtr="0">
            <a:noAutofit/>
          </a:bodyPr>
          <a:lstStyle/>
          <a:p>
            <a:r>
              <a:rPr lang="en-US" dirty="0"/>
              <a:t>Click to edit Master title style</a:t>
            </a:r>
            <a:endParaRPr dirty="0"/>
          </a:p>
        </p:txBody>
      </p:sp>
      <p:sp>
        <p:nvSpPr>
          <p:cNvPr id="3" name="Text Placeholder 2"/>
          <p:cNvSpPr>
            <a:spLocks noGrp="1"/>
          </p:cNvSpPr>
          <p:nvPr>
            <p:ph type="body" idx="1"/>
          </p:nvPr>
        </p:nvSpPr>
        <p:spPr>
          <a:xfrm>
            <a:off x="765175" y="2070846"/>
            <a:ext cx="7612064" cy="418203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0" anchor="ctr"/>
          <a:lstStyle>
            <a:lvl1pPr algn="r">
              <a:defRPr sz="1200">
                <a:solidFill>
                  <a:schemeClr val="bg1"/>
                </a:solidFill>
                <a:latin typeface="Arial"/>
              </a:defRPr>
            </a:lvl1pPr>
          </a:lstStyle>
          <a:p>
            <a:fld id="{7ACE3B17-DFA2-EE4C-8089-03E9722FC824}" type="datetime1">
              <a:rPr lang="en-US" smtClean="0"/>
              <a:t>2/12/20</a:t>
            </a:fld>
            <a:endParaRPr lang="en-US" dirty="0"/>
          </a:p>
        </p:txBody>
      </p:sp>
      <p:sp>
        <p:nvSpPr>
          <p:cNvPr id="5" name="Footer Placeholder 4"/>
          <p:cNvSpPr>
            <a:spLocks noGrp="1"/>
          </p:cNvSpPr>
          <p:nvPr>
            <p:ph type="ftr" sz="quarter" idx="3"/>
          </p:nvPr>
        </p:nvSpPr>
        <p:spPr>
          <a:xfrm>
            <a:off x="443753" y="6356350"/>
            <a:ext cx="2895600" cy="365125"/>
          </a:xfrm>
          <a:prstGeom prst="rect">
            <a:avLst/>
          </a:prstGeom>
        </p:spPr>
        <p:txBody>
          <a:bodyPr vert="horz" lIns="91440" tIns="45720" rIns="91440" bIns="45720" rtlCol="0" anchor="ctr"/>
          <a:lstStyle>
            <a:lvl1pPr algn="l">
              <a:defRPr sz="1200">
                <a:solidFill>
                  <a:schemeClr val="bg1"/>
                </a:solidFill>
                <a:latin typeface="Arial"/>
              </a:defRPr>
            </a:lvl1pPr>
          </a:lstStyle>
          <a:p>
            <a:endParaRPr lang="en-US" dirty="0"/>
          </a:p>
        </p:txBody>
      </p:sp>
      <p:sp>
        <p:nvSpPr>
          <p:cNvPr id="6" name="Slide Number Placeholder 5"/>
          <p:cNvSpPr>
            <a:spLocks noGrp="1"/>
          </p:cNvSpPr>
          <p:nvPr>
            <p:ph type="sldNum" sz="quarter" idx="4"/>
          </p:nvPr>
        </p:nvSpPr>
        <p:spPr>
          <a:xfrm>
            <a:off x="4305300" y="6356350"/>
            <a:ext cx="533400" cy="365125"/>
          </a:xfrm>
          <a:prstGeom prst="rect">
            <a:avLst/>
          </a:prstGeom>
        </p:spPr>
        <p:txBody>
          <a:bodyPr vert="horz" lIns="91440" tIns="45720" rIns="91440" bIns="45720" rtlCol="0" anchor="ctr"/>
          <a:lstStyle>
            <a:lvl1pPr algn="ctr">
              <a:defRPr sz="1200">
                <a:solidFill>
                  <a:schemeClr val="bg1"/>
                </a:solidFill>
                <a:latin typeface="Arial"/>
              </a:defRPr>
            </a:lvl1pPr>
          </a:lstStyle>
          <a:p>
            <a:fld id="{459A5F39-4CE7-434C-A5CB-50A363451602}"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hdr="0" ftr="0" dt="0"/>
  <p:txStyles>
    <p:titleStyle>
      <a:lvl1pPr algn="ctr" defTabSz="914400" rtl="0" eaLnBrk="1" latinLnBrk="0" hangingPunct="1">
        <a:spcBef>
          <a:spcPct val="0"/>
        </a:spcBef>
        <a:buNone/>
        <a:defRPr sz="4800" kern="1200">
          <a:solidFill>
            <a:schemeClr val="tx2"/>
          </a:solidFill>
          <a:effectLst>
            <a:outerShdw blurRad="50800" dist="25400" dir="2700000" algn="tl" rotWithShape="0">
              <a:schemeClr val="bg1">
                <a:alpha val="40000"/>
              </a:schemeClr>
            </a:outerShdw>
          </a:effectLst>
          <a:latin typeface="Arial"/>
          <a:ea typeface="+mj-ea"/>
          <a:cs typeface="+mj-cs"/>
        </a:defRPr>
      </a:lvl1pPr>
    </p:titleStyle>
    <p:bodyStyle>
      <a:lvl1pPr marL="342900" indent="-342900" algn="l" defTabSz="914400" rtl="0" eaLnBrk="1" latinLnBrk="0" hangingPunct="1">
        <a:spcBef>
          <a:spcPts val="2000"/>
        </a:spcBef>
        <a:buFont typeface="Wingdings 2" pitchFamily="18" charset="2"/>
        <a:buChar char=""/>
        <a:defRPr sz="2400" kern="1200">
          <a:solidFill>
            <a:schemeClr val="bg1"/>
          </a:solidFill>
          <a:effectLst>
            <a:outerShdw blurRad="63500" dist="50800" dir="2700000" algn="tl" rotWithShape="0">
              <a:prstClr val="black">
                <a:alpha val="50000"/>
              </a:prstClr>
            </a:outerShdw>
          </a:effectLst>
          <a:latin typeface="Arial"/>
          <a:ea typeface="+mn-ea"/>
          <a:cs typeface="+mn-cs"/>
        </a:defRPr>
      </a:lvl1pPr>
      <a:lvl2pPr marL="685800" indent="-336550" algn="l" defTabSz="914400" rtl="0" eaLnBrk="1" latinLnBrk="0" hangingPunct="1">
        <a:spcBef>
          <a:spcPts val="600"/>
        </a:spcBef>
        <a:buFont typeface="Wingdings 2" pitchFamily="18" charset="2"/>
        <a:buChar char=""/>
        <a:defRPr sz="2200" kern="1200">
          <a:solidFill>
            <a:schemeClr val="bg1"/>
          </a:solidFill>
          <a:effectLst>
            <a:outerShdw blurRad="63500" dist="50800" dir="2700000" algn="tl" rotWithShape="0">
              <a:prstClr val="black">
                <a:alpha val="50000"/>
              </a:prstClr>
            </a:outerShdw>
          </a:effectLst>
          <a:latin typeface="Arial"/>
          <a:ea typeface="+mn-ea"/>
          <a:cs typeface="+mn-cs"/>
        </a:defRPr>
      </a:lvl2pPr>
      <a:lvl3pPr marL="1035050" indent="-349250" algn="l" defTabSz="914400" rtl="0" eaLnBrk="1" latinLnBrk="0" hangingPunct="1">
        <a:spcBef>
          <a:spcPts val="600"/>
        </a:spcBef>
        <a:buFont typeface="Wingdings 2" pitchFamily="18" charset="2"/>
        <a:buChar char=""/>
        <a:defRPr sz="2000" kern="1200">
          <a:solidFill>
            <a:schemeClr val="bg1"/>
          </a:solidFill>
          <a:effectLst>
            <a:outerShdw blurRad="63500" dist="50800" dir="2700000" algn="tl" rotWithShape="0">
              <a:prstClr val="black">
                <a:alpha val="50000"/>
              </a:prstClr>
            </a:outerShdw>
          </a:effectLst>
          <a:latin typeface="Arial"/>
          <a:ea typeface="+mn-ea"/>
          <a:cs typeface="+mn-cs"/>
        </a:defRPr>
      </a:lvl3pPr>
      <a:lvl4pPr marL="1371600" indent="-3365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Arial"/>
          <a:ea typeface="+mn-ea"/>
          <a:cs typeface="+mn-cs"/>
        </a:defRPr>
      </a:lvl4pPr>
      <a:lvl5pPr marL="1720850" indent="-349250" algn="l" defTabSz="914400" rtl="0" eaLnBrk="1" latinLnBrk="0" hangingPunct="1">
        <a:spcBef>
          <a:spcPts val="600"/>
        </a:spcBef>
        <a:buFont typeface="Wingdings 2" pitchFamily="18" charset="2"/>
        <a:buChar char=""/>
        <a:defRPr sz="1800" kern="1200">
          <a:solidFill>
            <a:schemeClr val="bg1"/>
          </a:solidFill>
          <a:effectLst>
            <a:outerShdw blurRad="63500" dist="50800" dir="2700000" algn="tl" rotWithShape="0">
              <a:prstClr val="black">
                <a:alpha val="50000"/>
              </a:prstClr>
            </a:outerShdw>
          </a:effectLst>
          <a:latin typeface="Arial"/>
          <a:ea typeface="+mn-ea"/>
          <a:cs typeface="+mn-cs"/>
        </a:defRPr>
      </a:lvl5pPr>
      <a:lvl6pPr marL="20558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6pPr>
      <a:lvl7pPr marL="2398713"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7pPr>
      <a:lvl8pPr marL="2743200" indent="-344488" algn="l" defTabSz="914400" rtl="0" eaLnBrk="1" latinLnBrk="0" hangingPunct="1">
        <a:spcBef>
          <a:spcPct val="20000"/>
        </a:spcBef>
        <a:buFont typeface="Wingdings 2" pitchFamily="18" charset="2"/>
        <a:buChar char=""/>
        <a:defRPr lang="en-US" sz="1800" kern="1200" dirty="0" smtClean="0">
          <a:solidFill>
            <a:schemeClr val="bg1"/>
          </a:solidFill>
          <a:effectLst>
            <a:outerShdw blurRad="63500" dist="50800" dir="2700000" algn="tl" rotWithShape="0">
              <a:prstClr val="black">
                <a:alpha val="50000"/>
              </a:prstClr>
            </a:outerShdw>
          </a:effectLst>
          <a:latin typeface="+mn-lt"/>
          <a:ea typeface="+mn-ea"/>
          <a:cs typeface="+mn-cs"/>
        </a:defRPr>
      </a:lvl8pPr>
      <a:lvl9pPr marL="3087688" indent="-344488" algn="l" defTabSz="914400" rtl="0" eaLnBrk="1" latinLnBrk="0" hangingPunct="1">
        <a:spcBef>
          <a:spcPct val="20000"/>
        </a:spcBef>
        <a:buFont typeface="Wingdings 2" pitchFamily="18" charset="2"/>
        <a:buChar char=""/>
        <a:defRPr lang="en-US" sz="1800" kern="1200" dirty="0">
          <a:solidFill>
            <a:schemeClr val="bg1"/>
          </a:solidFill>
          <a:effectLst>
            <a:outerShdw blurRad="63500" dist="50800" dir="2700000" algn="tl" rotWithShape="0">
              <a:prstClr val="black">
                <a:alpha val="5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1.png"/><Relationship Id="rId4" Type="http://schemas.openxmlformats.org/officeDocument/2006/relationships/oleObject" Target="../embeddings/oleObject1.bin"/></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31.png"/><Relationship Id="rId4"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31.png"/><Relationship Id="rId4" Type="http://schemas.openxmlformats.org/officeDocument/2006/relationships/oleObject" Target="../embeddings/oleObject3.bin"/></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31.png"/><Relationship Id="rId4" Type="http://schemas.openxmlformats.org/officeDocument/2006/relationships/oleObject" Target="../embeddings/oleObject4.bin"/></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31.png"/><Relationship Id="rId4" Type="http://schemas.openxmlformats.org/officeDocument/2006/relationships/oleObject" Target="../embeddings/oleObject5.bin"/></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hyperlink" Target="http://books.google.se/books?id=ab8TAAAAYAAJ&amp;dq=The+parliamentary+history+of+England,+from+the+earliest+period+to+the+year+1803&amp;source=gbs_navlinks_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50.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www.oxforddnb.com/templates/article.jsp?articleid=17413&amp;back="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hyperlink" Target="http://en.wikipedia.org/wiki/Jean-Baptiste_Say" TargetMode="External"/><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7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8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g"/><Relationship Id="rId7" Type="http://schemas.openxmlformats.org/officeDocument/2006/relationships/image" Target="../media/image80.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85.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br>
              <a:rPr lang="en-US" dirty="0"/>
            </a:br>
            <a:br>
              <a:rPr lang="en-US" dirty="0"/>
            </a:br>
            <a:br>
              <a:rPr lang="en-US" dirty="0"/>
            </a:br>
            <a:r>
              <a:rPr lang="en-US" dirty="0"/>
              <a:t>Liberalism 1.0</a:t>
            </a:r>
            <a:br>
              <a:rPr lang="en-US" dirty="0"/>
            </a:br>
            <a:r>
              <a:rPr lang="en-US" sz="2400" dirty="0"/>
              <a:t>Timbro 28 May 2019</a:t>
            </a:r>
            <a:endParaRPr lang="en-US" dirty="0"/>
          </a:p>
        </p:txBody>
      </p:sp>
      <p:sp>
        <p:nvSpPr>
          <p:cNvPr id="3" name="Subtitle 2"/>
          <p:cNvSpPr>
            <a:spLocks noGrp="1"/>
          </p:cNvSpPr>
          <p:nvPr>
            <p:ph type="subTitle" idx="1"/>
          </p:nvPr>
        </p:nvSpPr>
        <p:spPr/>
        <p:txBody>
          <a:bodyPr/>
          <a:lstStyle/>
          <a:p>
            <a:r>
              <a:rPr lang="en-US" dirty="0"/>
              <a:t>By Daniel Klein</a:t>
            </a:r>
          </a:p>
        </p:txBody>
      </p:sp>
      <p:pic>
        <p:nvPicPr>
          <p:cNvPr id="5" name="Picture 4"/>
          <p:cNvPicPr>
            <a:picLocks noChangeAspect="1"/>
          </p:cNvPicPr>
          <p:nvPr/>
        </p:nvPicPr>
        <p:blipFill>
          <a:blip r:embed="rId3"/>
          <a:stretch>
            <a:fillRect/>
          </a:stretch>
        </p:blipFill>
        <p:spPr>
          <a:xfrm>
            <a:off x="7196624" y="5764055"/>
            <a:ext cx="1895165" cy="872852"/>
          </a:xfrm>
          <a:prstGeom prst="rect">
            <a:avLst/>
          </a:prstGeom>
          <a:effectLst>
            <a:softEdge rad="0"/>
          </a:effectLst>
        </p:spPr>
      </p:pic>
      <p:pic>
        <p:nvPicPr>
          <p:cNvPr id="6" name="Picture 5"/>
          <p:cNvPicPr>
            <a:picLocks noChangeAspect="1"/>
          </p:cNvPicPr>
          <p:nvPr/>
        </p:nvPicPr>
        <p:blipFill>
          <a:blip r:embed="rId4"/>
          <a:stretch>
            <a:fillRect/>
          </a:stretch>
        </p:blipFill>
        <p:spPr>
          <a:xfrm>
            <a:off x="5544213" y="5628984"/>
            <a:ext cx="1663700" cy="1097628"/>
          </a:xfrm>
          <a:prstGeom prst="rect">
            <a:avLst/>
          </a:prstGeom>
          <a:effectLst>
            <a:softEdge rad="25400"/>
          </a:effectLst>
        </p:spPr>
      </p:pic>
      <p:pic>
        <p:nvPicPr>
          <p:cNvPr id="8" name="Picture 7"/>
          <p:cNvPicPr>
            <a:picLocks noChangeAspect="1"/>
          </p:cNvPicPr>
          <p:nvPr/>
        </p:nvPicPr>
        <p:blipFill>
          <a:blip r:embed="rId5"/>
          <a:stretch>
            <a:fillRect/>
          </a:stretch>
        </p:blipFill>
        <p:spPr>
          <a:xfrm>
            <a:off x="2870018" y="5992599"/>
            <a:ext cx="2717800" cy="533728"/>
          </a:xfrm>
          <a:prstGeom prst="rect">
            <a:avLst/>
          </a:prstGeom>
          <a:effectLst>
            <a:softEdge rad="25400"/>
          </a:effectLst>
        </p:spPr>
      </p:pic>
      <p:pic>
        <p:nvPicPr>
          <p:cNvPr id="4" name="Picture 3">
            <a:extLst>
              <a:ext uri="{FF2B5EF4-FFF2-40B4-BE49-F238E27FC236}">
                <a16:creationId xmlns:a16="http://schemas.microsoft.com/office/drawing/2014/main" id="{F4AFFBC1-545A-5B4D-BC93-133B79DA4BCB}"/>
              </a:ext>
            </a:extLst>
          </p:cNvPr>
          <p:cNvPicPr>
            <a:picLocks noChangeAspect="1"/>
          </p:cNvPicPr>
          <p:nvPr/>
        </p:nvPicPr>
        <p:blipFill>
          <a:blip r:embed="rId6"/>
          <a:stretch>
            <a:fillRect/>
          </a:stretch>
        </p:blipFill>
        <p:spPr>
          <a:xfrm>
            <a:off x="4274068" y="1079480"/>
            <a:ext cx="4704221" cy="1473039"/>
          </a:xfrm>
          <a:prstGeom prst="rect">
            <a:avLst/>
          </a:prstGeom>
          <a:effectLst>
            <a:softEdge rad="76200"/>
          </a:effectLst>
        </p:spPr>
      </p:pic>
    </p:spTree>
    <p:extLst>
      <p:ext uri="{BB962C8B-B14F-4D97-AF65-F5344CB8AC3E}">
        <p14:creationId xmlns:p14="http://schemas.microsoft.com/office/powerpoint/2010/main" val="340886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3CA0C-E24A-F649-B1EE-A2DD94C77A6B}"/>
              </a:ext>
            </a:extLst>
          </p:cNvPr>
          <p:cNvSpPr>
            <a:spLocks noGrp="1"/>
          </p:cNvSpPr>
          <p:nvPr>
            <p:ph type="title"/>
          </p:nvPr>
        </p:nvSpPr>
        <p:spPr/>
        <p:txBody>
          <a:bodyPr/>
          <a:lstStyle/>
          <a:p>
            <a:r>
              <a:rPr lang="en-US" dirty="0"/>
              <a:t>“conservatism”</a:t>
            </a:r>
          </a:p>
        </p:txBody>
      </p:sp>
      <p:sp>
        <p:nvSpPr>
          <p:cNvPr id="3" name="Content Placeholder 2">
            <a:extLst>
              <a:ext uri="{FF2B5EF4-FFF2-40B4-BE49-F238E27FC236}">
                <a16:creationId xmlns:a16="http://schemas.microsoft.com/office/drawing/2014/main" id="{00CEF2E0-B85D-E240-8BD8-2091C6EBE89F}"/>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6305FFB-0A99-9A4E-AAF0-4C7F814E79F0}"/>
              </a:ext>
            </a:extLst>
          </p:cNvPr>
          <p:cNvSpPr>
            <a:spLocks noGrp="1"/>
          </p:cNvSpPr>
          <p:nvPr>
            <p:ph type="sldNum" sz="quarter" idx="12"/>
          </p:nvPr>
        </p:nvSpPr>
        <p:spPr/>
        <p:txBody>
          <a:bodyPr/>
          <a:lstStyle/>
          <a:p>
            <a:fld id="{459A5F39-4CE7-434C-A5CB-50A363451602}" type="slidenum">
              <a:rPr lang="en-US" smtClean="0"/>
              <a:t>10</a:t>
            </a:fld>
            <a:endParaRPr lang="en-US"/>
          </a:p>
        </p:txBody>
      </p:sp>
      <p:pic>
        <p:nvPicPr>
          <p:cNvPr id="5" name="Picture 4">
            <a:extLst>
              <a:ext uri="{FF2B5EF4-FFF2-40B4-BE49-F238E27FC236}">
                <a16:creationId xmlns:a16="http://schemas.microsoft.com/office/drawing/2014/main" id="{FD8FD9DB-DCC4-4F49-8520-AC510738233B}"/>
              </a:ext>
            </a:extLst>
          </p:cNvPr>
          <p:cNvPicPr>
            <a:picLocks noChangeAspect="1"/>
          </p:cNvPicPr>
          <p:nvPr/>
        </p:nvPicPr>
        <p:blipFill>
          <a:blip r:embed="rId2"/>
          <a:stretch>
            <a:fillRect/>
          </a:stretch>
        </p:blipFill>
        <p:spPr>
          <a:xfrm>
            <a:off x="539395" y="1708825"/>
            <a:ext cx="7848252" cy="4793575"/>
          </a:xfrm>
          <a:prstGeom prst="rect">
            <a:avLst/>
          </a:prstGeom>
        </p:spPr>
      </p:pic>
      <p:sp>
        <p:nvSpPr>
          <p:cNvPr id="6" name="TextBox 5">
            <a:extLst>
              <a:ext uri="{FF2B5EF4-FFF2-40B4-BE49-F238E27FC236}">
                <a16:creationId xmlns:a16="http://schemas.microsoft.com/office/drawing/2014/main" id="{52A0A775-E06B-DE48-A23A-D3CD5D7047A3}"/>
              </a:ext>
            </a:extLst>
          </p:cNvPr>
          <p:cNvSpPr txBox="1"/>
          <p:nvPr/>
        </p:nvSpPr>
        <p:spPr>
          <a:xfrm>
            <a:off x="3364089" y="5373512"/>
            <a:ext cx="1326004" cy="707886"/>
          </a:xfrm>
          <a:prstGeom prst="rect">
            <a:avLst/>
          </a:prstGeom>
          <a:noFill/>
        </p:spPr>
        <p:txBody>
          <a:bodyPr wrap="none" rtlCol="0">
            <a:spAutoFit/>
          </a:bodyPr>
          <a:lstStyle/>
          <a:p>
            <a:r>
              <a:rPr lang="en-US" sz="4000" dirty="0">
                <a:latin typeface="Arial" panose="020B0604020202020204" pitchFamily="34" charset="0"/>
                <a:cs typeface="Arial" panose="020B0604020202020204" pitchFamily="34" charset="0"/>
              </a:rPr>
              <a:t>1830</a:t>
            </a:r>
          </a:p>
        </p:txBody>
      </p:sp>
    </p:spTree>
    <p:extLst>
      <p:ext uri="{BB962C8B-B14F-4D97-AF65-F5344CB8AC3E}">
        <p14:creationId xmlns:p14="http://schemas.microsoft.com/office/powerpoint/2010/main" val="414810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C55B0-09CA-CB47-B60E-F9972A988C0F}"/>
              </a:ext>
            </a:extLst>
          </p:cNvPr>
          <p:cNvSpPr>
            <a:spLocks noGrp="1"/>
          </p:cNvSpPr>
          <p:nvPr>
            <p:ph type="title"/>
          </p:nvPr>
        </p:nvSpPr>
        <p:spPr/>
        <p:txBody>
          <a:bodyPr/>
          <a:lstStyle/>
          <a:p>
            <a:r>
              <a:rPr lang="en-US" dirty="0"/>
              <a:t>“racism,” “sexism”</a:t>
            </a:r>
          </a:p>
        </p:txBody>
      </p:sp>
      <p:sp>
        <p:nvSpPr>
          <p:cNvPr id="3" name="Content Placeholder 2">
            <a:extLst>
              <a:ext uri="{FF2B5EF4-FFF2-40B4-BE49-F238E27FC236}">
                <a16:creationId xmlns:a16="http://schemas.microsoft.com/office/drawing/2014/main" id="{7DC48C35-8B73-A744-BD60-B1DF7DE9256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E4FACCC7-60B4-0D45-A8F2-3603603E1D5D}"/>
              </a:ext>
            </a:extLst>
          </p:cNvPr>
          <p:cNvSpPr>
            <a:spLocks noGrp="1"/>
          </p:cNvSpPr>
          <p:nvPr>
            <p:ph type="sldNum" sz="quarter" idx="12"/>
          </p:nvPr>
        </p:nvSpPr>
        <p:spPr/>
        <p:txBody>
          <a:bodyPr/>
          <a:lstStyle/>
          <a:p>
            <a:fld id="{459A5F39-4CE7-434C-A5CB-50A363451602}" type="slidenum">
              <a:rPr lang="en-US" smtClean="0"/>
              <a:t>11</a:t>
            </a:fld>
            <a:endParaRPr lang="en-US"/>
          </a:p>
        </p:txBody>
      </p:sp>
      <p:pic>
        <p:nvPicPr>
          <p:cNvPr id="7" name="Picture 6">
            <a:extLst>
              <a:ext uri="{FF2B5EF4-FFF2-40B4-BE49-F238E27FC236}">
                <a16:creationId xmlns:a16="http://schemas.microsoft.com/office/drawing/2014/main" id="{EF19F1BE-DA29-5844-97DE-A7A57168448A}"/>
              </a:ext>
            </a:extLst>
          </p:cNvPr>
          <p:cNvPicPr>
            <a:picLocks noChangeAspect="1"/>
          </p:cNvPicPr>
          <p:nvPr/>
        </p:nvPicPr>
        <p:blipFill>
          <a:blip r:embed="rId2"/>
          <a:stretch>
            <a:fillRect/>
          </a:stretch>
        </p:blipFill>
        <p:spPr>
          <a:xfrm>
            <a:off x="801519" y="1719340"/>
            <a:ext cx="7563553" cy="4637010"/>
          </a:xfrm>
          <a:prstGeom prst="rect">
            <a:avLst/>
          </a:prstGeom>
        </p:spPr>
      </p:pic>
      <p:sp>
        <p:nvSpPr>
          <p:cNvPr id="8" name="TextBox 7">
            <a:extLst>
              <a:ext uri="{FF2B5EF4-FFF2-40B4-BE49-F238E27FC236}">
                <a16:creationId xmlns:a16="http://schemas.microsoft.com/office/drawing/2014/main" id="{48FE9DF5-F559-BB45-B4AF-7CB1C5AF185F}"/>
              </a:ext>
            </a:extLst>
          </p:cNvPr>
          <p:cNvSpPr txBox="1"/>
          <p:nvPr/>
        </p:nvSpPr>
        <p:spPr>
          <a:xfrm>
            <a:off x="2935115" y="5373512"/>
            <a:ext cx="1326004" cy="707886"/>
          </a:xfrm>
          <a:prstGeom prst="rect">
            <a:avLst/>
          </a:prstGeom>
          <a:noFill/>
        </p:spPr>
        <p:txBody>
          <a:bodyPr wrap="none" rtlCol="0">
            <a:spAutoFit/>
          </a:bodyPr>
          <a:lstStyle/>
          <a:p>
            <a:r>
              <a:rPr lang="en-US" sz="4000" dirty="0">
                <a:latin typeface="Arial" panose="020B0604020202020204" pitchFamily="34" charset="0"/>
                <a:cs typeface="Arial" panose="020B0604020202020204" pitchFamily="34" charset="0"/>
              </a:rPr>
              <a:t>1940</a:t>
            </a:r>
          </a:p>
        </p:txBody>
      </p:sp>
    </p:spTree>
    <p:extLst>
      <p:ext uri="{BB962C8B-B14F-4D97-AF65-F5344CB8AC3E}">
        <p14:creationId xmlns:p14="http://schemas.microsoft.com/office/powerpoint/2010/main" val="195220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75181-4100-FD41-B009-2B7FD6CF20FD}"/>
              </a:ext>
            </a:extLst>
          </p:cNvPr>
          <p:cNvSpPr>
            <a:spLocks noGrp="1"/>
          </p:cNvSpPr>
          <p:nvPr>
            <p:ph type="title"/>
          </p:nvPr>
        </p:nvSpPr>
        <p:spPr/>
        <p:txBody>
          <a:bodyPr/>
          <a:lstStyle/>
          <a:p>
            <a:r>
              <a:rPr lang="en-US" dirty="0"/>
              <a:t>“liberalism”</a:t>
            </a:r>
          </a:p>
        </p:txBody>
      </p:sp>
      <p:sp>
        <p:nvSpPr>
          <p:cNvPr id="3" name="Content Placeholder 2">
            <a:extLst>
              <a:ext uri="{FF2B5EF4-FFF2-40B4-BE49-F238E27FC236}">
                <a16:creationId xmlns:a16="http://schemas.microsoft.com/office/drawing/2014/main" id="{F84849F6-A13F-314D-8117-524C6B9A682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22518ED-B304-CA47-A95B-59363F4C58ED}"/>
              </a:ext>
            </a:extLst>
          </p:cNvPr>
          <p:cNvSpPr>
            <a:spLocks noGrp="1"/>
          </p:cNvSpPr>
          <p:nvPr>
            <p:ph type="sldNum" sz="quarter" idx="12"/>
          </p:nvPr>
        </p:nvSpPr>
        <p:spPr/>
        <p:txBody>
          <a:bodyPr/>
          <a:lstStyle/>
          <a:p>
            <a:fld id="{459A5F39-4CE7-434C-A5CB-50A363451602}" type="slidenum">
              <a:rPr lang="en-US" smtClean="0"/>
              <a:t>12</a:t>
            </a:fld>
            <a:endParaRPr lang="en-US"/>
          </a:p>
        </p:txBody>
      </p:sp>
      <p:pic>
        <p:nvPicPr>
          <p:cNvPr id="5" name="Picture 4">
            <a:extLst>
              <a:ext uri="{FF2B5EF4-FFF2-40B4-BE49-F238E27FC236}">
                <a16:creationId xmlns:a16="http://schemas.microsoft.com/office/drawing/2014/main" id="{D35DCA77-16AA-9046-AFDD-CA29605B95FD}"/>
              </a:ext>
            </a:extLst>
          </p:cNvPr>
          <p:cNvPicPr>
            <a:picLocks noChangeAspect="1"/>
          </p:cNvPicPr>
          <p:nvPr/>
        </p:nvPicPr>
        <p:blipFill>
          <a:blip r:embed="rId2"/>
          <a:stretch>
            <a:fillRect/>
          </a:stretch>
        </p:blipFill>
        <p:spPr>
          <a:xfrm>
            <a:off x="575740" y="2001380"/>
            <a:ext cx="7789330" cy="4455863"/>
          </a:xfrm>
          <a:prstGeom prst="rect">
            <a:avLst/>
          </a:prstGeom>
        </p:spPr>
      </p:pic>
      <p:sp>
        <p:nvSpPr>
          <p:cNvPr id="6" name="TextBox 5">
            <a:extLst>
              <a:ext uri="{FF2B5EF4-FFF2-40B4-BE49-F238E27FC236}">
                <a16:creationId xmlns:a16="http://schemas.microsoft.com/office/drawing/2014/main" id="{03ECFEFD-2746-CB46-BC22-167E870D811E}"/>
              </a:ext>
            </a:extLst>
          </p:cNvPr>
          <p:cNvSpPr txBox="1"/>
          <p:nvPr/>
        </p:nvSpPr>
        <p:spPr>
          <a:xfrm>
            <a:off x="3183465" y="5271911"/>
            <a:ext cx="1326004" cy="707886"/>
          </a:xfrm>
          <a:prstGeom prst="rect">
            <a:avLst/>
          </a:prstGeom>
          <a:noFill/>
        </p:spPr>
        <p:txBody>
          <a:bodyPr wrap="none" rtlCol="0">
            <a:spAutoFit/>
          </a:bodyPr>
          <a:lstStyle/>
          <a:p>
            <a:r>
              <a:rPr lang="en-US" sz="4000" dirty="0">
                <a:latin typeface="Arial" panose="020B0604020202020204" pitchFamily="34" charset="0"/>
                <a:cs typeface="Arial" panose="020B0604020202020204" pitchFamily="34" charset="0"/>
              </a:rPr>
              <a:t>1820</a:t>
            </a:r>
          </a:p>
        </p:txBody>
      </p:sp>
    </p:spTree>
    <p:extLst>
      <p:ext uri="{BB962C8B-B14F-4D97-AF65-F5344CB8AC3E}">
        <p14:creationId xmlns:p14="http://schemas.microsoft.com/office/powerpoint/2010/main" val="739865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Two perspectives on inception of a political meaning</a:t>
            </a:r>
          </a:p>
        </p:txBody>
      </p:sp>
      <p:sp>
        <p:nvSpPr>
          <p:cNvPr id="3" name="Content Placeholder 2"/>
          <p:cNvSpPr>
            <a:spLocks noGrp="1"/>
          </p:cNvSpPr>
          <p:nvPr>
            <p:ph idx="1"/>
          </p:nvPr>
        </p:nvSpPr>
        <p:spPr/>
        <p:txBody>
          <a:bodyPr>
            <a:normAutofit/>
          </a:bodyPr>
          <a:lstStyle/>
          <a:p>
            <a:pPr marL="0" indent="0">
              <a:buNone/>
            </a:pPr>
            <a:endParaRPr lang="en-US" sz="3200" dirty="0"/>
          </a:p>
        </p:txBody>
      </p:sp>
      <p:sp>
        <p:nvSpPr>
          <p:cNvPr id="4" name="Slide Number Placeholder 3"/>
          <p:cNvSpPr>
            <a:spLocks noGrp="1"/>
          </p:cNvSpPr>
          <p:nvPr>
            <p:ph type="sldNum" sz="quarter" idx="12"/>
          </p:nvPr>
        </p:nvSpPr>
        <p:spPr/>
        <p:txBody>
          <a:bodyPr/>
          <a:lstStyle/>
          <a:p>
            <a:fld id="{459A5F39-4CE7-434C-A5CB-50A363451602}" type="slidenum">
              <a:rPr lang="en-US" smtClean="0"/>
              <a:t>13</a:t>
            </a:fld>
            <a:endParaRPr lang="en-US"/>
          </a:p>
        </p:txBody>
      </p:sp>
      <p:pic>
        <p:nvPicPr>
          <p:cNvPr id="5" name="Picture 4">
            <a:extLst>
              <a:ext uri="{FF2B5EF4-FFF2-40B4-BE49-F238E27FC236}">
                <a16:creationId xmlns:a16="http://schemas.microsoft.com/office/drawing/2014/main" id="{29A10A6C-B1C9-9649-BC6F-C35D554D5594}"/>
              </a:ext>
            </a:extLst>
          </p:cNvPr>
          <p:cNvPicPr>
            <a:picLocks noChangeAspect="1"/>
          </p:cNvPicPr>
          <p:nvPr/>
        </p:nvPicPr>
        <p:blipFill>
          <a:blip r:embed="rId2"/>
          <a:stretch>
            <a:fillRect/>
          </a:stretch>
        </p:blipFill>
        <p:spPr>
          <a:xfrm>
            <a:off x="2310604" y="1888563"/>
            <a:ext cx="4318000" cy="4546600"/>
          </a:xfrm>
          <a:prstGeom prst="rect">
            <a:avLst/>
          </a:prstGeom>
        </p:spPr>
      </p:pic>
    </p:spTree>
    <p:extLst>
      <p:ext uri="{BB962C8B-B14F-4D97-AF65-F5344CB8AC3E}">
        <p14:creationId xmlns:p14="http://schemas.microsoft.com/office/powerpoint/2010/main" val="992980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200" dirty="0"/>
              <a:t>The importation thesis: </a:t>
            </a:r>
            <a:br>
              <a:rPr lang="en-US" sz="3200" dirty="0"/>
            </a:br>
            <a:r>
              <a:rPr lang="en-US" sz="3200" dirty="0"/>
              <a:t>That </a:t>
            </a:r>
            <a:r>
              <a:rPr lang="en-US" sz="3200" i="1" dirty="0"/>
              <a:t>liberal</a:t>
            </a:r>
            <a:r>
              <a:rPr lang="en-US" sz="3200" dirty="0"/>
              <a:t>-in-a-political-sense was imported into Britain from the Continent</a:t>
            </a:r>
          </a:p>
        </p:txBody>
      </p:sp>
      <p:sp>
        <p:nvSpPr>
          <p:cNvPr id="3" name="Content Placeholder 2"/>
          <p:cNvSpPr>
            <a:spLocks noGrp="1"/>
          </p:cNvSpPr>
          <p:nvPr>
            <p:ph idx="1"/>
          </p:nvPr>
        </p:nvSpPr>
        <p:spPr/>
        <p:txBody>
          <a:bodyPr>
            <a:normAutofit fontScale="70000" lnSpcReduction="20000"/>
          </a:bodyPr>
          <a:lstStyle/>
          <a:p>
            <a:pPr indent="-274320"/>
            <a:r>
              <a:rPr lang="en-US" sz="3400" b="1" dirty="0">
                <a:solidFill>
                  <a:srgbClr val="FFF121"/>
                </a:solidFill>
              </a:rPr>
              <a:t>Helena Rosenblatt – kinda, see, e.g., p. 42.</a:t>
            </a:r>
          </a:p>
          <a:p>
            <a:pPr indent="-274320"/>
            <a:r>
              <a:rPr lang="en-US" dirty="0"/>
              <a:t>Jörn Leonhard</a:t>
            </a:r>
          </a:p>
          <a:p>
            <a:pPr indent="-274320"/>
            <a:r>
              <a:rPr lang="en-US" dirty="0"/>
              <a:t>Daisy Hay </a:t>
            </a:r>
            <a:r>
              <a:rPr lang="en-US" sz="1050" dirty="0"/>
              <a:t>(2008, 310, 312)</a:t>
            </a:r>
          </a:p>
          <a:p>
            <a:pPr indent="-274320"/>
            <a:r>
              <a:rPr lang="en-US" dirty="0"/>
              <a:t>David M. Craig </a:t>
            </a:r>
            <a:r>
              <a:rPr lang="en-US" sz="1050" dirty="0"/>
              <a:t>(2012, 469, 481ff)</a:t>
            </a:r>
          </a:p>
          <a:p>
            <a:pPr indent="-274320"/>
            <a:r>
              <a:rPr lang="en-US" dirty="0"/>
              <a:t>R.R. Palmer and Joel Colton </a:t>
            </a:r>
            <a:r>
              <a:rPr lang="en-US" sz="1050" dirty="0"/>
              <a:t>(1984, 428)</a:t>
            </a:r>
          </a:p>
          <a:p>
            <a:pPr indent="-274320"/>
            <a:r>
              <a:rPr lang="en-US" dirty="0"/>
              <a:t>J. Salwyn Shapiro </a:t>
            </a:r>
            <a:r>
              <a:rPr lang="en-US" sz="1050" dirty="0"/>
              <a:t>(1958, 9)</a:t>
            </a:r>
          </a:p>
          <a:p>
            <a:pPr indent="-274320"/>
            <a:r>
              <a:rPr lang="en-US" dirty="0"/>
              <a:t>Auguste Nefftzer </a:t>
            </a:r>
            <a:r>
              <a:rPr lang="en-US" sz="1050" dirty="0"/>
              <a:t>(implied, 1863)</a:t>
            </a:r>
          </a:p>
          <a:p>
            <a:pPr indent="-274320"/>
            <a:r>
              <a:rPr lang="en-US" dirty="0"/>
              <a:t>James Fitzjames Stephens </a:t>
            </a:r>
            <a:r>
              <a:rPr lang="en-US" sz="1050" dirty="0"/>
              <a:t>(1862)</a:t>
            </a:r>
          </a:p>
          <a:p>
            <a:pPr indent="-274320"/>
            <a:r>
              <a:rPr lang="en-US" dirty="0"/>
              <a:t>An 1823 article (by R. Southey?) in the </a:t>
            </a:r>
            <a:r>
              <a:rPr lang="en-US" i="1" u="sng" dirty="0"/>
              <a:t>Tory</a:t>
            </a:r>
            <a:r>
              <a:rPr lang="en-US" dirty="0"/>
              <a:t> journal </a:t>
            </a:r>
            <a:r>
              <a:rPr lang="en-US" i="1" dirty="0"/>
              <a:t>Blackwood’s</a:t>
            </a:r>
            <a:endParaRPr lang="en-US" dirty="0"/>
          </a:p>
          <a:p>
            <a:endParaRPr lang="en-US" dirty="0"/>
          </a:p>
        </p:txBody>
      </p:sp>
      <p:sp>
        <p:nvSpPr>
          <p:cNvPr id="4" name="Slide Number Placeholder 3"/>
          <p:cNvSpPr>
            <a:spLocks noGrp="1"/>
          </p:cNvSpPr>
          <p:nvPr>
            <p:ph type="sldNum" sz="quarter" idx="12"/>
          </p:nvPr>
        </p:nvSpPr>
        <p:spPr/>
        <p:txBody>
          <a:bodyPr/>
          <a:lstStyle/>
          <a:p>
            <a:fld id="{459A5F39-4CE7-434C-A5CB-50A363451602}" type="slidenum">
              <a:rPr lang="en-US" smtClean="0"/>
              <a:t>14</a:t>
            </a:fld>
            <a:endParaRPr lang="en-US"/>
          </a:p>
        </p:txBody>
      </p:sp>
    </p:spTree>
    <p:extLst>
      <p:ext uri="{BB962C8B-B14F-4D97-AF65-F5344CB8AC3E}">
        <p14:creationId xmlns:p14="http://schemas.microsoft.com/office/powerpoint/2010/main" val="13262765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Hayek thesis</a:t>
            </a:r>
          </a:p>
        </p:txBody>
      </p:sp>
      <p:sp>
        <p:nvSpPr>
          <p:cNvPr id="3" name="Content Placeholder 2"/>
          <p:cNvSpPr>
            <a:spLocks noGrp="1"/>
          </p:cNvSpPr>
          <p:nvPr>
            <p:ph idx="1"/>
          </p:nvPr>
        </p:nvSpPr>
        <p:spPr/>
        <p:txBody>
          <a:bodyPr>
            <a:normAutofit lnSpcReduction="10000"/>
          </a:bodyPr>
          <a:lstStyle/>
          <a:p>
            <a:pPr marL="0" indent="0">
              <a:buNone/>
            </a:pPr>
            <a:r>
              <a:rPr lang="en-US" sz="2800" dirty="0"/>
              <a:t>“It is often suggested that the term “liberal” derives from the early nineteenth-century Spanish party of the </a:t>
            </a:r>
            <a:r>
              <a:rPr lang="en-US" sz="2800" i="1" dirty="0"/>
              <a:t>liberales</a:t>
            </a:r>
            <a:r>
              <a:rPr lang="en-US" sz="2800" dirty="0"/>
              <a:t>. I am more inclined to believe that it derives from the use of the term by Adam Smith in such passages as </a:t>
            </a:r>
            <a:r>
              <a:rPr lang="en-US" sz="2800" i="1" dirty="0"/>
              <a:t>W.o.N.</a:t>
            </a:r>
            <a:r>
              <a:rPr lang="en-US" sz="2800" dirty="0"/>
              <a:t>, II, 41: “the liberal system of free exportation and free importation” and p. 216: “allowing every man to pursue his own interest his own way, upon the liberal plan of equality, liberty, and justice.” </a:t>
            </a:r>
            <a:r>
              <a:rPr lang="en-US" sz="1050" dirty="0"/>
              <a:t>(Hayek 1960, 530 n13)</a:t>
            </a:r>
            <a:r>
              <a:rPr lang="en-US" dirty="0"/>
              <a:t> </a:t>
            </a:r>
          </a:p>
          <a:p>
            <a:pPr marL="0" indent="0">
              <a:buNone/>
            </a:pPr>
            <a:endParaRPr lang="en-US" dirty="0"/>
          </a:p>
        </p:txBody>
      </p:sp>
      <p:sp>
        <p:nvSpPr>
          <p:cNvPr id="4" name="Slide Number Placeholder 3"/>
          <p:cNvSpPr>
            <a:spLocks noGrp="1"/>
          </p:cNvSpPr>
          <p:nvPr>
            <p:ph type="sldNum" sz="quarter" idx="12"/>
          </p:nvPr>
        </p:nvSpPr>
        <p:spPr/>
        <p:txBody>
          <a:bodyPr/>
          <a:lstStyle/>
          <a:p>
            <a:fld id="{459A5F39-4CE7-434C-A5CB-50A363451602}" type="slidenum">
              <a:rPr lang="en-US" smtClean="0"/>
              <a:t>15</a:t>
            </a:fld>
            <a:endParaRPr lang="en-US"/>
          </a:p>
        </p:txBody>
      </p:sp>
      <p:sp>
        <p:nvSpPr>
          <p:cNvPr id="5" name="Shape 121"/>
          <p:cNvSpPr/>
          <p:nvPr/>
        </p:nvSpPr>
        <p:spPr>
          <a:xfrm>
            <a:off x="7469168" y="14111"/>
            <a:ext cx="1524000" cy="1806222"/>
          </a:xfrm>
          <a:prstGeom prst="rect">
            <a:avLst/>
          </a:prstGeom>
          <a:blipFill>
            <a:blip r:embed="rId2"/>
            <a:stretch>
              <a:fillRect/>
            </a:stretch>
          </a:blipFill>
        </p:spPr>
      </p:sp>
    </p:spTree>
    <p:extLst>
      <p:ext uri="{BB962C8B-B14F-4D97-AF65-F5344CB8AC3E}">
        <p14:creationId xmlns:p14="http://schemas.microsoft.com/office/powerpoint/2010/main" val="35602767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FE87C-0AC2-204B-BEFF-CBD6133C45D5}"/>
              </a:ext>
            </a:extLst>
          </p:cNvPr>
          <p:cNvSpPr>
            <a:spLocks noGrp="1"/>
          </p:cNvSpPr>
          <p:nvPr>
            <p:ph type="title"/>
          </p:nvPr>
        </p:nvSpPr>
        <p:spPr/>
        <p:txBody>
          <a:bodyPr/>
          <a:lstStyle/>
          <a:p>
            <a:r>
              <a:rPr lang="en-US" dirty="0"/>
              <a:t>What emerged?</a:t>
            </a:r>
            <a:br>
              <a:rPr lang="en-US" dirty="0"/>
            </a:br>
            <a:r>
              <a:rPr lang="en-US" dirty="0"/>
              <a:t>How did it emerge?</a:t>
            </a:r>
          </a:p>
        </p:txBody>
      </p:sp>
      <p:sp>
        <p:nvSpPr>
          <p:cNvPr id="3" name="Content Placeholder 2">
            <a:extLst>
              <a:ext uri="{FF2B5EF4-FFF2-40B4-BE49-F238E27FC236}">
                <a16:creationId xmlns:a16="http://schemas.microsoft.com/office/drawing/2014/main" id="{F4CB48ED-7D55-2749-ADF4-1A9C40A06827}"/>
              </a:ext>
            </a:extLst>
          </p:cNvPr>
          <p:cNvSpPr>
            <a:spLocks noGrp="1"/>
          </p:cNvSpPr>
          <p:nvPr>
            <p:ph idx="1"/>
          </p:nvPr>
        </p:nvSpPr>
        <p:spPr>
          <a:xfrm>
            <a:off x="609600" y="1919111"/>
            <a:ext cx="7213600" cy="4538840"/>
          </a:xfrm>
        </p:spPr>
        <p:txBody>
          <a:bodyPr>
            <a:normAutofit fontScale="92500" lnSpcReduction="10000"/>
          </a:bodyPr>
          <a:lstStyle/>
          <a:p>
            <a:pPr marL="0" indent="0">
              <a:spcBef>
                <a:spcPts val="800"/>
              </a:spcBef>
              <a:buNone/>
            </a:pPr>
            <a:r>
              <a:rPr lang="en-US" dirty="0"/>
              <a:t>Traditional society 1440. </a:t>
            </a:r>
          </a:p>
          <a:p>
            <a:pPr marL="0" indent="0">
              <a:spcBef>
                <a:spcPts val="800"/>
              </a:spcBef>
              <a:buNone/>
            </a:pPr>
            <a:r>
              <a:rPr lang="en-US" dirty="0">
                <a:solidFill>
                  <a:srgbClr val="EC6FFF"/>
                </a:solidFill>
              </a:rPr>
              <a:t>And then:</a:t>
            </a:r>
          </a:p>
          <a:p>
            <a:r>
              <a:rPr lang="en-US" dirty="0"/>
              <a:t>Printing press. Disjointed interpretation.</a:t>
            </a:r>
          </a:p>
          <a:p>
            <a:r>
              <a:rPr lang="en-US" dirty="0"/>
              <a:t>Reformation, Wars of religion, Westphalia 1648</a:t>
            </a:r>
          </a:p>
          <a:p>
            <a:r>
              <a:rPr lang="en-US" dirty="0"/>
              <a:t>Toleration, rise of nation-state, print culture, “the public,” “the people.”</a:t>
            </a:r>
          </a:p>
          <a:p>
            <a:r>
              <a:rPr lang="en-US" dirty="0"/>
              <a:t>Inversion of government’s focus. </a:t>
            </a:r>
            <a:r>
              <a:rPr lang="en-US" dirty="0">
                <a:solidFill>
                  <a:srgbClr val="FFFF00"/>
                </a:solidFill>
              </a:rPr>
              <a:t>Natural jurisprudence.</a:t>
            </a:r>
          </a:p>
          <a:p>
            <a:r>
              <a:rPr lang="en-US" dirty="0"/>
              <a:t>TMS &amp; 1776 WN: “</a:t>
            </a:r>
            <a:r>
              <a:rPr lang="en-US" dirty="0">
                <a:solidFill>
                  <a:srgbClr val="EC6FFF"/>
                </a:solidFill>
              </a:rPr>
              <a:t>the liberal plan</a:t>
            </a:r>
            <a:r>
              <a:rPr lang="en-US" dirty="0"/>
              <a:t>”, “</a:t>
            </a:r>
            <a:r>
              <a:rPr lang="en-US" dirty="0">
                <a:solidFill>
                  <a:srgbClr val="EC6FFF"/>
                </a:solidFill>
              </a:rPr>
              <a:t>the liberal system</a:t>
            </a:r>
            <a:r>
              <a:rPr lang="en-US" dirty="0"/>
              <a:t>”</a:t>
            </a:r>
          </a:p>
        </p:txBody>
      </p:sp>
      <p:sp>
        <p:nvSpPr>
          <p:cNvPr id="4" name="Slide Number Placeholder 3">
            <a:extLst>
              <a:ext uri="{FF2B5EF4-FFF2-40B4-BE49-F238E27FC236}">
                <a16:creationId xmlns:a16="http://schemas.microsoft.com/office/drawing/2014/main" id="{8F575A2D-CA78-4B45-947E-93B8E337F15D}"/>
              </a:ext>
            </a:extLst>
          </p:cNvPr>
          <p:cNvSpPr>
            <a:spLocks noGrp="1"/>
          </p:cNvSpPr>
          <p:nvPr>
            <p:ph type="sldNum" sz="quarter" idx="12"/>
          </p:nvPr>
        </p:nvSpPr>
        <p:spPr/>
        <p:txBody>
          <a:bodyPr/>
          <a:lstStyle/>
          <a:p>
            <a:fld id="{459A5F39-4CE7-434C-A5CB-50A363451602}" type="slidenum">
              <a:rPr lang="en-US" smtClean="0"/>
              <a:t>16</a:t>
            </a:fld>
            <a:endParaRPr lang="en-US"/>
          </a:p>
        </p:txBody>
      </p:sp>
    </p:spTree>
    <p:extLst>
      <p:ext uri="{BB962C8B-B14F-4D97-AF65-F5344CB8AC3E}">
        <p14:creationId xmlns:p14="http://schemas.microsoft.com/office/powerpoint/2010/main" val="4090975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dissolve">
                                      <p:cBhvr>
                                        <p:cTn id="16" dur="500"/>
                                        <p:tgtEl>
                                          <p:spTgt spid="3">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dissolve">
                                      <p:cBhvr>
                                        <p:cTn id="21" dur="500"/>
                                        <p:tgtEl>
                                          <p:spTgt spid="3">
                                            <p:txEl>
                                              <p:pRg st="3" end="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dissolve">
                                      <p:cBhvr>
                                        <p:cTn id="26" dur="500"/>
                                        <p:tgtEl>
                                          <p:spTgt spid="3">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dissolve">
                                      <p:cBhvr>
                                        <p:cTn id="31" dur="500"/>
                                        <p:tgtEl>
                                          <p:spTgt spid="3">
                                            <p:txEl>
                                              <p:pRg st="5" end="5"/>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dissolve">
                                      <p:cBhvr>
                                        <p:cTn id="3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27734" y="3171504"/>
            <a:ext cx="3825125" cy="4182035"/>
          </a:xfrm>
        </p:spPr>
        <p:txBody>
          <a:bodyPr/>
          <a:lstStyle/>
          <a:p>
            <a:endParaRPr lang="en-US" dirty="0"/>
          </a:p>
          <a:p>
            <a:pPr marL="0" indent="0">
              <a:lnSpc>
                <a:spcPct val="60000"/>
              </a:lnSpc>
              <a:buNone/>
            </a:pPr>
            <a:r>
              <a:rPr lang="en-US" i="1" dirty="0"/>
              <a:t>Natural jurisprudence,</a:t>
            </a:r>
          </a:p>
          <a:p>
            <a:pPr marL="0" indent="0">
              <a:lnSpc>
                <a:spcPct val="60000"/>
              </a:lnSpc>
              <a:buNone/>
            </a:pPr>
            <a:r>
              <a:rPr lang="en-US" i="1" dirty="0"/>
              <a:t>Political theory</a:t>
            </a:r>
          </a:p>
          <a:p>
            <a:endParaRPr lang="en-US" dirty="0"/>
          </a:p>
        </p:txBody>
      </p:sp>
      <p:sp>
        <p:nvSpPr>
          <p:cNvPr id="4" name="Slide Number Placeholder 3"/>
          <p:cNvSpPr>
            <a:spLocks noGrp="1"/>
          </p:cNvSpPr>
          <p:nvPr>
            <p:ph type="sldNum" sz="quarter" idx="12"/>
          </p:nvPr>
        </p:nvSpPr>
        <p:spPr/>
        <p:txBody>
          <a:bodyPr/>
          <a:lstStyle/>
          <a:p>
            <a:fld id="{459A5F39-4CE7-434C-A5CB-50A363451602}" type="slidenum">
              <a:rPr lang="en-US" smtClean="0"/>
              <a:t>17</a:t>
            </a:fld>
            <a:endParaRPr lang="en-US"/>
          </a:p>
        </p:txBody>
      </p:sp>
      <p:pic>
        <p:nvPicPr>
          <p:cNvPr id="5" name="Picture 4"/>
          <p:cNvPicPr>
            <a:picLocks noChangeAspect="1"/>
          </p:cNvPicPr>
          <p:nvPr/>
        </p:nvPicPr>
        <p:blipFill>
          <a:blip r:embed="rId3"/>
          <a:stretch>
            <a:fillRect/>
          </a:stretch>
        </p:blipFill>
        <p:spPr>
          <a:xfrm>
            <a:off x="4670780" y="3764842"/>
            <a:ext cx="1580445" cy="2094090"/>
          </a:xfrm>
          <a:prstGeom prst="rect">
            <a:avLst/>
          </a:prstGeom>
        </p:spPr>
      </p:pic>
      <p:pic>
        <p:nvPicPr>
          <p:cNvPr id="6" name="Picture 5"/>
          <p:cNvPicPr>
            <a:picLocks noChangeAspect="1"/>
          </p:cNvPicPr>
          <p:nvPr/>
        </p:nvPicPr>
        <p:blipFill>
          <a:blip r:embed="rId4"/>
          <a:stretch>
            <a:fillRect/>
          </a:stretch>
        </p:blipFill>
        <p:spPr>
          <a:xfrm>
            <a:off x="7103534" y="3206296"/>
            <a:ext cx="1587500" cy="2607488"/>
          </a:xfrm>
          <a:prstGeom prst="rect">
            <a:avLst/>
          </a:prstGeom>
        </p:spPr>
      </p:pic>
      <p:pic>
        <p:nvPicPr>
          <p:cNvPr id="7" name="Picture 6"/>
          <p:cNvPicPr>
            <a:picLocks noChangeAspect="1"/>
          </p:cNvPicPr>
          <p:nvPr/>
        </p:nvPicPr>
        <p:blipFill>
          <a:blip r:embed="rId5"/>
          <a:stretch>
            <a:fillRect/>
          </a:stretch>
        </p:blipFill>
        <p:spPr>
          <a:xfrm>
            <a:off x="4838700" y="1086556"/>
            <a:ext cx="1926936" cy="2500488"/>
          </a:xfrm>
          <a:prstGeom prst="rect">
            <a:avLst/>
          </a:prstGeom>
        </p:spPr>
      </p:pic>
      <p:pic>
        <p:nvPicPr>
          <p:cNvPr id="8" name="Picture 7"/>
          <p:cNvPicPr>
            <a:picLocks noChangeAspect="1"/>
          </p:cNvPicPr>
          <p:nvPr/>
        </p:nvPicPr>
        <p:blipFill>
          <a:blip r:embed="rId6"/>
          <a:stretch>
            <a:fillRect/>
          </a:stretch>
        </p:blipFill>
        <p:spPr>
          <a:xfrm>
            <a:off x="7075311" y="479075"/>
            <a:ext cx="1969319" cy="2654300"/>
          </a:xfrm>
          <a:prstGeom prst="rect">
            <a:avLst/>
          </a:prstGeom>
        </p:spPr>
      </p:pic>
      <p:pic>
        <p:nvPicPr>
          <p:cNvPr id="9" name="Picture 8"/>
          <p:cNvPicPr>
            <a:picLocks noChangeAspect="1"/>
          </p:cNvPicPr>
          <p:nvPr/>
        </p:nvPicPr>
        <p:blipFill>
          <a:blip r:embed="rId7"/>
          <a:stretch>
            <a:fillRect/>
          </a:stretch>
        </p:blipFill>
        <p:spPr>
          <a:xfrm>
            <a:off x="163185" y="101224"/>
            <a:ext cx="2077111" cy="2513189"/>
          </a:xfrm>
          <a:prstGeom prst="rect">
            <a:avLst/>
          </a:prstGeom>
        </p:spPr>
      </p:pic>
      <p:sp>
        <p:nvSpPr>
          <p:cNvPr id="13" name="TextBox 12"/>
          <p:cNvSpPr txBox="1"/>
          <p:nvPr/>
        </p:nvSpPr>
        <p:spPr>
          <a:xfrm>
            <a:off x="2270431" y="283444"/>
            <a:ext cx="1651000" cy="369332"/>
          </a:xfrm>
          <a:prstGeom prst="rect">
            <a:avLst/>
          </a:prstGeom>
          <a:noFill/>
        </p:spPr>
        <p:txBody>
          <a:bodyPr wrap="square" rtlCol="0">
            <a:spAutoFit/>
          </a:bodyPr>
          <a:lstStyle/>
          <a:p>
            <a:r>
              <a:rPr lang="en-US" b="1" dirty="0"/>
              <a:t>Hugo Grotius</a:t>
            </a:r>
          </a:p>
        </p:txBody>
      </p:sp>
      <p:sp>
        <p:nvSpPr>
          <p:cNvPr id="14" name="TextBox 13"/>
          <p:cNvSpPr txBox="1"/>
          <p:nvPr/>
        </p:nvSpPr>
        <p:spPr>
          <a:xfrm>
            <a:off x="5113882" y="747884"/>
            <a:ext cx="1651000" cy="369332"/>
          </a:xfrm>
          <a:prstGeom prst="rect">
            <a:avLst/>
          </a:prstGeom>
          <a:noFill/>
        </p:spPr>
        <p:txBody>
          <a:bodyPr wrap="square" rtlCol="0">
            <a:spAutoFit/>
          </a:bodyPr>
          <a:lstStyle/>
          <a:p>
            <a:r>
              <a:rPr lang="en-US" b="1" dirty="0"/>
              <a:t>John Locke</a:t>
            </a:r>
          </a:p>
        </p:txBody>
      </p:sp>
      <p:sp>
        <p:nvSpPr>
          <p:cNvPr id="15" name="TextBox 14"/>
          <p:cNvSpPr txBox="1"/>
          <p:nvPr/>
        </p:nvSpPr>
        <p:spPr>
          <a:xfrm>
            <a:off x="4622114" y="5987018"/>
            <a:ext cx="1826664" cy="369332"/>
          </a:xfrm>
          <a:prstGeom prst="rect">
            <a:avLst/>
          </a:prstGeom>
          <a:noFill/>
        </p:spPr>
        <p:txBody>
          <a:bodyPr wrap="square" rtlCol="0">
            <a:spAutoFit/>
          </a:bodyPr>
          <a:lstStyle/>
          <a:p>
            <a:r>
              <a:rPr lang="en-US" b="1" dirty="0">
                <a:solidFill>
                  <a:srgbClr val="FFFFFF"/>
                </a:solidFill>
              </a:rPr>
              <a:t>Jean </a:t>
            </a:r>
            <a:r>
              <a:rPr lang="en-US" b="1" dirty="0" err="1">
                <a:solidFill>
                  <a:srgbClr val="FFFFFF"/>
                </a:solidFill>
              </a:rPr>
              <a:t>Barbeyrac</a:t>
            </a:r>
            <a:endParaRPr lang="en-US" b="1" dirty="0">
              <a:solidFill>
                <a:srgbClr val="FFFFFF"/>
              </a:solidFill>
            </a:endParaRPr>
          </a:p>
        </p:txBody>
      </p:sp>
      <p:sp>
        <p:nvSpPr>
          <p:cNvPr id="16" name="TextBox 15"/>
          <p:cNvSpPr txBox="1"/>
          <p:nvPr/>
        </p:nvSpPr>
        <p:spPr>
          <a:xfrm>
            <a:off x="7047091" y="101224"/>
            <a:ext cx="2096316" cy="369332"/>
          </a:xfrm>
          <a:prstGeom prst="rect">
            <a:avLst/>
          </a:prstGeom>
          <a:noFill/>
        </p:spPr>
        <p:txBody>
          <a:bodyPr wrap="square" rtlCol="0">
            <a:spAutoFit/>
          </a:bodyPr>
          <a:lstStyle/>
          <a:p>
            <a:r>
              <a:rPr lang="en-US" b="1" dirty="0"/>
              <a:t>Samuel </a:t>
            </a:r>
            <a:r>
              <a:rPr lang="en-US" b="1" dirty="0" err="1"/>
              <a:t>Pufendorf</a:t>
            </a:r>
            <a:endParaRPr lang="en-US" b="1" dirty="0"/>
          </a:p>
        </p:txBody>
      </p:sp>
      <p:sp>
        <p:nvSpPr>
          <p:cNvPr id="17" name="TextBox 16"/>
          <p:cNvSpPr txBox="1"/>
          <p:nvPr/>
        </p:nvSpPr>
        <p:spPr>
          <a:xfrm>
            <a:off x="6764882" y="5807106"/>
            <a:ext cx="2689562" cy="923330"/>
          </a:xfrm>
          <a:prstGeom prst="rect">
            <a:avLst/>
          </a:prstGeom>
          <a:noFill/>
        </p:spPr>
        <p:txBody>
          <a:bodyPr wrap="square" rtlCol="0">
            <a:spAutoFit/>
          </a:bodyPr>
          <a:lstStyle/>
          <a:p>
            <a:r>
              <a:rPr lang="en-US" b="1" dirty="0">
                <a:solidFill>
                  <a:srgbClr val="FFFFFF"/>
                </a:solidFill>
              </a:rPr>
              <a:t>Francis Hutcheson</a:t>
            </a:r>
          </a:p>
          <a:p>
            <a:r>
              <a:rPr lang="en-US" dirty="0">
                <a:solidFill>
                  <a:srgbClr val="FFFFFF"/>
                </a:solidFill>
              </a:rPr>
              <a:t>Also: </a:t>
            </a:r>
          </a:p>
          <a:p>
            <a:r>
              <a:rPr lang="en-US" b="1" dirty="0" err="1">
                <a:solidFill>
                  <a:srgbClr val="FFFFFF"/>
                </a:solidFill>
              </a:rPr>
              <a:t>Gershom</a:t>
            </a:r>
            <a:r>
              <a:rPr lang="en-US" b="1" dirty="0">
                <a:solidFill>
                  <a:srgbClr val="FFFFFF"/>
                </a:solidFill>
              </a:rPr>
              <a:t> Carmichael</a:t>
            </a:r>
          </a:p>
        </p:txBody>
      </p:sp>
    </p:spTree>
    <p:extLst>
      <p:ext uri="{BB962C8B-B14F-4D97-AF65-F5344CB8AC3E}">
        <p14:creationId xmlns:p14="http://schemas.microsoft.com/office/powerpoint/2010/main" val="1466356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Stephen Buckle</a:t>
            </a:r>
          </a:p>
        </p:txBody>
      </p:sp>
      <p:sp>
        <p:nvSpPr>
          <p:cNvPr id="4" name="Slide Number Placeholder 3"/>
          <p:cNvSpPr>
            <a:spLocks noGrp="1"/>
          </p:cNvSpPr>
          <p:nvPr>
            <p:ph type="sldNum" sz="quarter" idx="12"/>
          </p:nvPr>
        </p:nvSpPr>
        <p:spPr/>
        <p:txBody>
          <a:bodyPr/>
          <a:lstStyle/>
          <a:p>
            <a:fld id="{459A5F39-4CE7-434C-A5CB-50A363451602}" type="slidenum">
              <a:rPr lang="en-US" smtClean="0"/>
              <a:t>18</a:t>
            </a:fld>
            <a:endParaRPr lang="en-US"/>
          </a:p>
        </p:txBody>
      </p:sp>
      <p:pic>
        <p:nvPicPr>
          <p:cNvPr id="6" name="Picture 5"/>
          <p:cNvPicPr>
            <a:picLocks noChangeAspect="1"/>
          </p:cNvPicPr>
          <p:nvPr/>
        </p:nvPicPr>
        <p:blipFill>
          <a:blip r:embed="rId3"/>
          <a:stretch>
            <a:fillRect/>
          </a:stretch>
        </p:blipFill>
        <p:spPr>
          <a:xfrm>
            <a:off x="2266442" y="2211211"/>
            <a:ext cx="4705851" cy="3800122"/>
          </a:xfrm>
          <a:prstGeom prst="rect">
            <a:avLst/>
          </a:prstGeom>
        </p:spPr>
      </p:pic>
      <p:pic>
        <p:nvPicPr>
          <p:cNvPr id="7" name="Picture 6"/>
          <p:cNvPicPr>
            <a:picLocks noChangeAspect="1"/>
          </p:cNvPicPr>
          <p:nvPr/>
        </p:nvPicPr>
        <p:blipFill>
          <a:blip r:embed="rId4"/>
          <a:stretch>
            <a:fillRect/>
          </a:stretch>
        </p:blipFill>
        <p:spPr>
          <a:xfrm>
            <a:off x="6970887" y="-1"/>
            <a:ext cx="2188626" cy="2232399"/>
          </a:xfrm>
          <a:prstGeom prst="rect">
            <a:avLst/>
          </a:prstGeom>
        </p:spPr>
      </p:pic>
      <p:sp>
        <p:nvSpPr>
          <p:cNvPr id="9" name="Oval 8"/>
          <p:cNvSpPr/>
          <p:nvPr/>
        </p:nvSpPr>
        <p:spPr>
          <a:xfrm>
            <a:off x="4584700" y="5215467"/>
            <a:ext cx="1566333" cy="914400"/>
          </a:xfrm>
          <a:prstGeom prst="ellipse">
            <a:avLst/>
          </a:prstGeom>
          <a:noFill/>
          <a:ln w="69850">
            <a:solidFill>
              <a:schemeClr val="accent3"/>
            </a:solidFill>
            <a:beve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7073900" y="5651500"/>
            <a:ext cx="2349500" cy="1200329"/>
          </a:xfrm>
          <a:prstGeom prst="rect">
            <a:avLst/>
          </a:prstGeom>
          <a:noFill/>
        </p:spPr>
        <p:txBody>
          <a:bodyPr wrap="square" rtlCol="0">
            <a:spAutoFit/>
          </a:bodyPr>
          <a:lstStyle/>
          <a:p>
            <a:r>
              <a:rPr lang="en-US" u="sng" dirty="0">
                <a:ln w="18415" cmpd="sng">
                  <a:solidFill>
                    <a:srgbClr val="FFFFFF"/>
                  </a:solidFill>
                  <a:prstDash val="solid"/>
                </a:ln>
                <a:solidFill>
                  <a:srgbClr val="FFFFFF"/>
                </a:solidFill>
                <a:effectLst>
                  <a:outerShdw blurRad="63500" dir="3600000" algn="tl" rotWithShape="0">
                    <a:srgbClr val="000000">
                      <a:alpha val="70000"/>
                    </a:srgbClr>
                  </a:outerShdw>
                </a:effectLst>
              </a:rPr>
              <a:t>Also</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a:t>
            </a: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Duncan Forbes</a:t>
            </a:r>
          </a:p>
          <a:p>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rPr>
              <a:t>Knud</a:t>
            </a:r>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a:t>
            </a:r>
            <a:r>
              <a:rPr lang="en-US" dirty="0" err="1">
                <a:ln w="18415" cmpd="sng">
                  <a:solidFill>
                    <a:srgbClr val="FFFFFF"/>
                  </a:solidFill>
                  <a:prstDash val="solid"/>
                </a:ln>
                <a:solidFill>
                  <a:srgbClr val="FFFFFF"/>
                </a:solidFill>
                <a:effectLst>
                  <a:outerShdw blurRad="63500" dir="3600000" algn="tl" rotWithShape="0">
                    <a:srgbClr val="000000">
                      <a:alpha val="70000"/>
                    </a:srgbClr>
                  </a:outerShdw>
                </a:effectLst>
              </a:rPr>
              <a:t>Haakonssen</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a:p>
            <a:r>
              <a:rPr lang="en-US" dirty="0">
                <a:ln w="18415" cmpd="sng">
                  <a:solidFill>
                    <a:srgbClr val="FFFFFF"/>
                  </a:solidFill>
                  <a:prstDash val="solid"/>
                </a:ln>
                <a:solidFill>
                  <a:srgbClr val="FFFFFF"/>
                </a:solidFill>
                <a:effectLst>
                  <a:outerShdw blurRad="63500" dir="3600000" algn="tl" rotWithShape="0">
                    <a:srgbClr val="000000">
                      <a:alpha val="70000"/>
                    </a:srgbClr>
                  </a:outerShdw>
                </a:effectLst>
              </a:rPr>
              <a:t> etc.</a:t>
            </a:r>
          </a:p>
        </p:txBody>
      </p:sp>
    </p:spTree>
    <p:extLst>
      <p:ext uri="{BB962C8B-B14F-4D97-AF65-F5344CB8AC3E}">
        <p14:creationId xmlns:p14="http://schemas.microsoft.com/office/powerpoint/2010/main" val="766801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200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Some genealogy of liberalism 1.0 </a:t>
            </a:r>
          </a:p>
        </p:txBody>
      </p:sp>
      <p:sp>
        <p:nvSpPr>
          <p:cNvPr id="3" name="Content Placeholder 2"/>
          <p:cNvSpPr>
            <a:spLocks noGrp="1"/>
          </p:cNvSpPr>
          <p:nvPr>
            <p:ph idx="1"/>
          </p:nvPr>
        </p:nvSpPr>
        <p:spPr>
          <a:xfrm>
            <a:off x="141111" y="2070846"/>
            <a:ext cx="8236128" cy="4182035"/>
          </a:xfrm>
        </p:spPr>
        <p:txBody>
          <a:bodyPr/>
          <a:lstStyle/>
          <a:p>
            <a:pPr marL="0" indent="0">
              <a:buNone/>
            </a:pPr>
            <a:r>
              <a:rPr lang="en-US" dirty="0"/>
              <a:t>   </a:t>
            </a:r>
            <a:r>
              <a:rPr lang="en-US" sz="3000" dirty="0"/>
              <a:t>Grotius-Locke-Hume</a:t>
            </a:r>
          </a:p>
          <a:p>
            <a:pPr marL="0" indent="0">
              <a:buNone/>
            </a:pPr>
            <a:r>
              <a:rPr lang="en-US" sz="3000" dirty="0"/>
              <a:t>			Hume-Smith</a:t>
            </a:r>
          </a:p>
          <a:p>
            <a:pPr marL="0" indent="0">
              <a:buNone/>
            </a:pPr>
            <a:r>
              <a:rPr lang="en-US" sz="3000" dirty="0"/>
              <a:t>				  “liberal” as the name</a:t>
            </a:r>
          </a:p>
          <a:p>
            <a:pPr marL="0" indent="0">
              <a:buNone/>
            </a:pPr>
            <a:r>
              <a:rPr lang="en-US" sz="3000" u="sng" dirty="0"/>
              <a:t>1600	      1689   		  1776 …. Gladstone…. </a:t>
            </a:r>
          </a:p>
        </p:txBody>
      </p:sp>
      <p:sp>
        <p:nvSpPr>
          <p:cNvPr id="4" name="Slide Number Placeholder 3"/>
          <p:cNvSpPr>
            <a:spLocks noGrp="1"/>
          </p:cNvSpPr>
          <p:nvPr>
            <p:ph type="sldNum" sz="quarter" idx="12"/>
          </p:nvPr>
        </p:nvSpPr>
        <p:spPr/>
        <p:txBody>
          <a:bodyPr/>
          <a:lstStyle/>
          <a:p>
            <a:fld id="{459A5F39-4CE7-434C-A5CB-50A363451602}" type="slidenum">
              <a:rPr lang="en-US" smtClean="0"/>
              <a:t>19</a:t>
            </a:fld>
            <a:endParaRPr lang="en-US"/>
          </a:p>
        </p:txBody>
      </p:sp>
      <p:graphicFrame>
        <p:nvGraphicFramePr>
          <p:cNvPr id="5" name="Table 4"/>
          <p:cNvGraphicFramePr>
            <a:graphicFrameLocks noGrp="1"/>
          </p:cNvGraphicFramePr>
          <p:nvPr>
            <p:extLst>
              <p:ext uri="{D42A27DB-BD31-4B8C-83A1-F6EECF244321}">
                <p14:modId xmlns:p14="http://schemas.microsoft.com/office/powerpoint/2010/main" val="2350259897"/>
              </p:ext>
            </p:extLst>
          </p:nvPr>
        </p:nvGraphicFramePr>
        <p:xfrm>
          <a:off x="338667" y="2116667"/>
          <a:ext cx="3894666" cy="606777"/>
        </p:xfrm>
        <a:graphic>
          <a:graphicData uri="http://schemas.openxmlformats.org/drawingml/2006/table">
            <a:tbl>
              <a:tblPr/>
              <a:tblGrid>
                <a:gridCol w="3894666">
                  <a:extLst>
                    <a:ext uri="{9D8B030D-6E8A-4147-A177-3AD203B41FA5}">
                      <a16:colId xmlns:a16="http://schemas.microsoft.com/office/drawing/2014/main" val="20000"/>
                    </a:ext>
                  </a:extLst>
                </a:gridCol>
              </a:tblGrid>
              <a:tr h="606777">
                <a:tc>
                  <a:txBody>
                    <a:bodyPr/>
                    <a:lstStyle/>
                    <a:p>
                      <a:endParaRPr lang="en-US" dirty="0"/>
                    </a:p>
                  </a:txBody>
                  <a:tcPr>
                    <a:lnL w="19050" cmpd="sng">
                      <a:solidFill>
                        <a:prstClr val="white"/>
                      </a:solidFill>
                      <a:prstDash val="solid"/>
                    </a:lnL>
                    <a:lnR w="19050" cmpd="sng">
                      <a:solidFill>
                        <a:prstClr val="white"/>
                      </a:solidFill>
                      <a:prstDash val="solid"/>
                    </a:lnR>
                    <a:lnT w="19050" cmpd="sng">
                      <a:solidFill>
                        <a:prstClr val="white"/>
                      </a:solidFill>
                      <a:prstDash val="solid"/>
                    </a:lnT>
                    <a:lnB w="19050" cmpd="sng">
                      <a:solidFill>
                        <a:prstClr val="white"/>
                      </a:solidFill>
                      <a:prstDash val="solid"/>
                    </a:lnB>
                  </a:tcPr>
                </a:tc>
                <a:extLst>
                  <a:ext uri="{0D108BD9-81ED-4DB2-BD59-A6C34878D82A}">
                    <a16:rowId xmlns:a16="http://schemas.microsoft.com/office/drawing/2014/main" val="10000"/>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928980899"/>
              </p:ext>
            </p:extLst>
          </p:nvPr>
        </p:nvGraphicFramePr>
        <p:xfrm>
          <a:off x="2864556" y="2794000"/>
          <a:ext cx="2342444" cy="677333"/>
        </p:xfrm>
        <a:graphic>
          <a:graphicData uri="http://schemas.openxmlformats.org/drawingml/2006/table">
            <a:tbl>
              <a:tblPr/>
              <a:tblGrid>
                <a:gridCol w="2342444">
                  <a:extLst>
                    <a:ext uri="{9D8B030D-6E8A-4147-A177-3AD203B41FA5}">
                      <a16:colId xmlns:a16="http://schemas.microsoft.com/office/drawing/2014/main" val="20000"/>
                    </a:ext>
                  </a:extLst>
                </a:gridCol>
              </a:tblGrid>
              <a:tr h="677333">
                <a:tc>
                  <a:txBody>
                    <a:bodyPr/>
                    <a:lstStyle/>
                    <a:p>
                      <a:endParaRPr lang="en-US" dirty="0"/>
                    </a:p>
                  </a:txBody>
                  <a:tcPr>
                    <a:lnL w="19050" cmpd="sng">
                      <a:solidFill>
                        <a:prstClr val="white"/>
                      </a:solidFill>
                      <a:prstDash val="solid"/>
                    </a:lnL>
                    <a:lnR w="19050" cmpd="sng">
                      <a:solidFill>
                        <a:prstClr val="white"/>
                      </a:solidFill>
                      <a:prstDash val="solid"/>
                    </a:lnR>
                    <a:lnT w="19050" cmpd="sng">
                      <a:solidFill>
                        <a:prstClr val="white"/>
                      </a:solidFill>
                      <a:prstDash val="solid"/>
                    </a:lnT>
                    <a:lnB w="19050" cmpd="sng">
                      <a:solidFill>
                        <a:prstClr val="white"/>
                      </a:solidFill>
                      <a:prstDash val="solid"/>
                    </a:lnB>
                  </a:tcP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402992138"/>
              </p:ext>
            </p:extLst>
          </p:nvPr>
        </p:nvGraphicFramePr>
        <p:xfrm>
          <a:off x="3908778" y="3471333"/>
          <a:ext cx="3838222" cy="663223"/>
        </p:xfrm>
        <a:graphic>
          <a:graphicData uri="http://schemas.openxmlformats.org/drawingml/2006/table">
            <a:tbl>
              <a:tblPr/>
              <a:tblGrid>
                <a:gridCol w="3838222">
                  <a:extLst>
                    <a:ext uri="{9D8B030D-6E8A-4147-A177-3AD203B41FA5}">
                      <a16:colId xmlns:a16="http://schemas.microsoft.com/office/drawing/2014/main" val="20000"/>
                    </a:ext>
                  </a:extLst>
                </a:gridCol>
              </a:tblGrid>
              <a:tr h="663223">
                <a:tc>
                  <a:txBody>
                    <a:bodyPr/>
                    <a:lstStyle/>
                    <a:p>
                      <a:endParaRPr lang="en-US" dirty="0"/>
                    </a:p>
                  </a:txBody>
                  <a:tcPr>
                    <a:lnL w="19050" cmpd="sng">
                      <a:solidFill>
                        <a:prstClr val="white"/>
                      </a:solidFill>
                      <a:prstDash val="solid"/>
                    </a:lnL>
                    <a:lnR w="19050" cmpd="sng">
                      <a:solidFill>
                        <a:prstClr val="white"/>
                      </a:solidFill>
                      <a:prstDash val="solid"/>
                    </a:lnR>
                    <a:lnT w="19050" cmpd="sng">
                      <a:solidFill>
                        <a:prstClr val="white"/>
                      </a:solidFill>
                      <a:prstDash val="solid"/>
                    </a:lnT>
                    <a:lnB w="19050" cmpd="sng">
                      <a:solidFill>
                        <a:prstClr val="white"/>
                      </a:solidFill>
                      <a:prstDash val="solid"/>
                    </a:lnB>
                  </a:tcPr>
                </a:tc>
                <a:extLst>
                  <a:ext uri="{0D108BD9-81ED-4DB2-BD59-A6C34878D82A}">
                    <a16:rowId xmlns:a16="http://schemas.microsoft.com/office/drawing/2014/main" val="10000"/>
                  </a:ext>
                </a:extLst>
              </a:tr>
            </a:tbl>
          </a:graphicData>
        </a:graphic>
      </p:graphicFrame>
      <p:sp>
        <p:nvSpPr>
          <p:cNvPr id="8" name="TextBox 7"/>
          <p:cNvSpPr txBox="1"/>
          <p:nvPr/>
        </p:nvSpPr>
        <p:spPr>
          <a:xfrm>
            <a:off x="662516" y="5592232"/>
            <a:ext cx="7285568" cy="461665"/>
          </a:xfrm>
          <a:prstGeom prst="rect">
            <a:avLst/>
          </a:prstGeom>
          <a:solidFill>
            <a:schemeClr val="accent1">
              <a:lumMod val="60000"/>
              <a:lumOff val="40000"/>
            </a:schemeClr>
          </a:solidFill>
        </p:spPr>
        <p:txBody>
          <a:bodyPr wrap="square" rtlCol="0">
            <a:spAutoFit/>
          </a:bodyPr>
          <a:lstStyle/>
          <a:p>
            <a:r>
              <a:rPr lang="en-US" sz="2400" dirty="0">
                <a:latin typeface="Arial"/>
                <a:cs typeface="Arial"/>
              </a:rPr>
              <a:t>We extend “liberal” backward in time, before 1776</a:t>
            </a:r>
          </a:p>
        </p:txBody>
      </p:sp>
      <p:sp>
        <p:nvSpPr>
          <p:cNvPr id="9" name="TextBox 8"/>
          <p:cNvSpPr txBox="1"/>
          <p:nvPr/>
        </p:nvSpPr>
        <p:spPr>
          <a:xfrm>
            <a:off x="419100" y="1600200"/>
            <a:ext cx="2260600" cy="461665"/>
          </a:xfrm>
          <a:prstGeom prst="rect">
            <a:avLst/>
          </a:prstGeom>
          <a:solidFill>
            <a:schemeClr val="accent1">
              <a:lumMod val="60000"/>
              <a:lumOff val="40000"/>
            </a:schemeClr>
          </a:solidFill>
        </p:spPr>
        <p:txBody>
          <a:bodyPr wrap="square" rtlCol="0">
            <a:spAutoFit/>
          </a:bodyPr>
          <a:lstStyle/>
          <a:p>
            <a:r>
              <a:rPr lang="en-US" sz="2400" dirty="0">
                <a:latin typeface="Arial"/>
                <a:cs typeface="Arial"/>
              </a:rPr>
              <a:t>“proto-liberals”</a:t>
            </a:r>
          </a:p>
        </p:txBody>
      </p:sp>
      <p:sp>
        <p:nvSpPr>
          <p:cNvPr id="10" name="TextBox 9"/>
          <p:cNvSpPr txBox="1"/>
          <p:nvPr/>
        </p:nvSpPr>
        <p:spPr>
          <a:xfrm>
            <a:off x="2540000" y="1629602"/>
            <a:ext cx="4927600" cy="461665"/>
          </a:xfrm>
          <a:prstGeom prst="rect">
            <a:avLst/>
          </a:prstGeom>
          <a:noFill/>
        </p:spPr>
        <p:txBody>
          <a:bodyPr wrap="square" rtlCol="0">
            <a:spAutoFit/>
          </a:bodyPr>
          <a:lstStyle/>
          <a:p>
            <a:r>
              <a:rPr lang="en-US" sz="2400" dirty="0">
                <a:solidFill>
                  <a:schemeClr val="bg1"/>
                </a:solidFill>
                <a:latin typeface="Arial"/>
                <a:cs typeface="Arial"/>
                <a:sym typeface="Wingdings"/>
              </a:rPr>
              <a:t> Political stability in Britain</a:t>
            </a:r>
            <a:endParaRPr lang="en-US" sz="2400" dirty="0">
              <a:solidFill>
                <a:schemeClr val="bg1"/>
              </a:solidFill>
              <a:latin typeface="Arial"/>
              <a:cs typeface="Arial"/>
            </a:endParaRPr>
          </a:p>
        </p:txBody>
      </p:sp>
    </p:spTree>
    <p:extLst>
      <p:ext uri="{BB962C8B-B14F-4D97-AF65-F5344CB8AC3E}">
        <p14:creationId xmlns:p14="http://schemas.microsoft.com/office/powerpoint/2010/main" val="1658400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dissolve">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dissolv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par>
                                <p:cTn id="21" presetID="9"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dissolve">
                                      <p:cBhvr>
                                        <p:cTn id="23" dur="500"/>
                                        <p:tgtEl>
                                          <p:spTgt spid="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tgtEl>
                                          <p:spTgt spid="7"/>
                                        </p:tgtEl>
                                      </p:cBhvr>
                                    </p:animEffect>
                                  </p:childTnLst>
                                </p:cTn>
                              </p:par>
                              <p:par>
                                <p:cTn id="29" presetID="9" presetClass="entr" presetSubtype="0" fill="hold"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dissolve">
                                      <p:cBhvr>
                                        <p:cTn id="31" dur="5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dissolve">
                                      <p:cBhvr>
                                        <p:cTn id="36" dur="500"/>
                                        <p:tgtEl>
                                          <p:spTgt spid="8"/>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dissolv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EC55DC-06F9-BE40-8609-D8DA6B7FD1D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E543443-C1DE-874E-AF93-637BEB65C61B}"/>
              </a:ext>
            </a:extLst>
          </p:cNvPr>
          <p:cNvSpPr>
            <a:spLocks noGrp="1"/>
          </p:cNvSpPr>
          <p:nvPr>
            <p:ph idx="1"/>
          </p:nvPr>
        </p:nvSpPr>
        <p:spPr/>
        <p:txBody>
          <a:bodyPr>
            <a:normAutofit fontScale="85000" lnSpcReduction="20000"/>
          </a:bodyPr>
          <a:lstStyle/>
          <a:p>
            <a:pPr marL="0" indent="0">
              <a:buNone/>
            </a:pPr>
            <a:r>
              <a:rPr lang="en-US" sz="1800" dirty="0"/>
              <a:t>A. Kahan 2003: </a:t>
            </a:r>
            <a:r>
              <a:rPr lang="en-US" sz="2300" i="1" dirty="0">
                <a:solidFill>
                  <a:srgbClr val="FFFF00"/>
                </a:solidFill>
              </a:rPr>
              <a:t>Liberalism in Nineteenth Century Europe: The Political Culture of Limited Suffrage</a:t>
            </a:r>
          </a:p>
          <a:p>
            <a:pPr marL="0" indent="0">
              <a:buNone/>
            </a:pPr>
            <a:r>
              <a:rPr lang="en-US" sz="1800" dirty="0"/>
              <a:t>B.D. </a:t>
            </a:r>
            <a:r>
              <a:rPr lang="en-US" sz="1800" dirty="0" err="1"/>
              <a:t>Losurdo</a:t>
            </a:r>
            <a:r>
              <a:rPr lang="en-US" sz="1800" dirty="0"/>
              <a:t> 2006</a:t>
            </a:r>
            <a:r>
              <a:rPr lang="en-US" dirty="0"/>
              <a:t>: </a:t>
            </a:r>
            <a:r>
              <a:rPr lang="en-US" i="1" dirty="0">
                <a:solidFill>
                  <a:srgbClr val="FFFF00"/>
                </a:solidFill>
              </a:rPr>
              <a:t>Liberalism: A Counter-History</a:t>
            </a:r>
          </a:p>
          <a:p>
            <a:pPr marL="0" indent="-457200">
              <a:buNone/>
            </a:pPr>
            <a:r>
              <a:rPr lang="en-US" sz="1800" dirty="0"/>
              <a:t>G. Smith 2013</a:t>
            </a:r>
            <a:r>
              <a:rPr lang="en-US" dirty="0"/>
              <a:t>: </a:t>
            </a:r>
            <a:r>
              <a:rPr lang="en-US" i="1" dirty="0">
                <a:solidFill>
                  <a:srgbClr val="FFFF00"/>
                </a:solidFill>
              </a:rPr>
              <a:t>The System of Liberty: Themes in the History of Classical Liberalism</a:t>
            </a:r>
          </a:p>
          <a:p>
            <a:pPr marL="0" indent="-457200">
              <a:buNone/>
            </a:pPr>
            <a:r>
              <a:rPr lang="en-US" sz="1800" dirty="0"/>
              <a:t>E. Fawcett 2014</a:t>
            </a:r>
            <a:r>
              <a:rPr lang="en-US" dirty="0"/>
              <a:t>: </a:t>
            </a:r>
            <a:r>
              <a:rPr lang="en-US" i="1" dirty="0">
                <a:solidFill>
                  <a:srgbClr val="FFFF00"/>
                </a:solidFill>
              </a:rPr>
              <a:t>Liberalism: The Life of an Idea</a:t>
            </a:r>
          </a:p>
          <a:p>
            <a:pPr marL="0" indent="-457200">
              <a:spcBef>
                <a:spcPts val="1400"/>
              </a:spcBef>
              <a:buNone/>
            </a:pPr>
            <a:r>
              <a:rPr lang="en-US" sz="1800" dirty="0"/>
              <a:t>R. Adcock 2014</a:t>
            </a:r>
            <a:r>
              <a:rPr lang="en-US" dirty="0"/>
              <a:t>: </a:t>
            </a:r>
            <a:r>
              <a:rPr lang="en-US" i="1" dirty="0">
                <a:solidFill>
                  <a:srgbClr val="FFFF00"/>
                </a:solidFill>
              </a:rPr>
              <a:t>Liberalism and the Emergence of American Political Science</a:t>
            </a:r>
          </a:p>
          <a:p>
            <a:pPr marL="0" indent="-457200">
              <a:buNone/>
            </a:pPr>
            <a:r>
              <a:rPr lang="en-US" sz="1800" dirty="0"/>
              <a:t>M. </a:t>
            </a:r>
            <a:r>
              <a:rPr lang="en-US" sz="1800" dirty="0" err="1"/>
              <a:t>Freeden</a:t>
            </a:r>
            <a:r>
              <a:rPr lang="en-US" sz="1800" dirty="0"/>
              <a:t> 2015</a:t>
            </a:r>
            <a:r>
              <a:rPr lang="en-US" dirty="0"/>
              <a:t>: </a:t>
            </a:r>
            <a:r>
              <a:rPr lang="en-US" i="1" dirty="0">
                <a:solidFill>
                  <a:srgbClr val="FFFF00"/>
                </a:solidFill>
              </a:rPr>
              <a:t>Liberalism: A Very Short Introduction</a:t>
            </a:r>
          </a:p>
          <a:p>
            <a:pPr marL="0" indent="-457200">
              <a:buNone/>
            </a:pPr>
            <a:r>
              <a:rPr lang="en-US" sz="1800" dirty="0"/>
              <a:t>S. </a:t>
            </a:r>
            <a:r>
              <a:rPr lang="en-US" sz="1800" dirty="0" err="1"/>
              <a:t>Nycander</a:t>
            </a:r>
            <a:r>
              <a:rPr lang="en-US" sz="1800" dirty="0"/>
              <a:t> 2016</a:t>
            </a:r>
            <a:r>
              <a:rPr lang="en-US" dirty="0"/>
              <a:t>: </a:t>
            </a:r>
            <a:r>
              <a:rPr lang="en-US" i="1" dirty="0">
                <a:solidFill>
                  <a:srgbClr val="FFFF00"/>
                </a:solidFill>
              </a:rPr>
              <a:t>The History of Western Liberalism</a:t>
            </a:r>
          </a:p>
        </p:txBody>
      </p:sp>
      <p:sp>
        <p:nvSpPr>
          <p:cNvPr id="4" name="Slide Number Placeholder 3">
            <a:extLst>
              <a:ext uri="{FF2B5EF4-FFF2-40B4-BE49-F238E27FC236}">
                <a16:creationId xmlns:a16="http://schemas.microsoft.com/office/drawing/2014/main" id="{DE5C75EF-4A7F-5747-BD28-6CF5B3716969}"/>
              </a:ext>
            </a:extLst>
          </p:cNvPr>
          <p:cNvSpPr>
            <a:spLocks noGrp="1"/>
          </p:cNvSpPr>
          <p:nvPr>
            <p:ph type="sldNum" sz="quarter" idx="12"/>
          </p:nvPr>
        </p:nvSpPr>
        <p:spPr/>
        <p:txBody>
          <a:bodyPr/>
          <a:lstStyle/>
          <a:p>
            <a:fld id="{459A5F39-4CE7-434C-A5CB-50A363451602}" type="slidenum">
              <a:rPr lang="en-US" smtClean="0"/>
              <a:t>2</a:t>
            </a:fld>
            <a:endParaRPr lang="en-US"/>
          </a:p>
        </p:txBody>
      </p:sp>
    </p:spTree>
    <p:extLst>
      <p:ext uri="{BB962C8B-B14F-4D97-AF65-F5344CB8AC3E}">
        <p14:creationId xmlns:p14="http://schemas.microsoft.com/office/powerpoint/2010/main" val="2639466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a:t>
            </a:r>
            <a:br>
              <a:rPr lang="en-US" dirty="0"/>
            </a:br>
            <a:r>
              <a:rPr lang="en-US" dirty="0"/>
              <a:t>1723-1790</a:t>
            </a:r>
          </a:p>
        </p:txBody>
      </p:sp>
      <p:sp>
        <p:nvSpPr>
          <p:cNvPr id="4" name="Slide Number Placeholder 3"/>
          <p:cNvSpPr>
            <a:spLocks noGrp="1"/>
          </p:cNvSpPr>
          <p:nvPr>
            <p:ph type="sldNum" sz="quarter" idx="12"/>
          </p:nvPr>
        </p:nvSpPr>
        <p:spPr/>
        <p:txBody>
          <a:bodyPr/>
          <a:lstStyle/>
          <a:p>
            <a:fld id="{459A5F39-4CE7-434C-A5CB-50A363451602}" type="slidenum">
              <a:rPr lang="en-US" smtClean="0"/>
              <a:t>20</a:t>
            </a:fld>
            <a:endParaRPr lang="en-US"/>
          </a:p>
        </p:txBody>
      </p:sp>
      <p:pic>
        <p:nvPicPr>
          <p:cNvPr id="5" name="Picture 4"/>
          <p:cNvPicPr>
            <a:picLocks noChangeAspect="1"/>
          </p:cNvPicPr>
          <p:nvPr/>
        </p:nvPicPr>
        <p:blipFill>
          <a:blip r:embed="rId3"/>
          <a:stretch>
            <a:fillRect/>
          </a:stretch>
        </p:blipFill>
        <p:spPr>
          <a:xfrm>
            <a:off x="649102" y="1792110"/>
            <a:ext cx="3316111" cy="4974167"/>
          </a:xfrm>
          <a:prstGeom prst="rect">
            <a:avLst/>
          </a:prstGeom>
        </p:spPr>
      </p:pic>
      <p:pic>
        <p:nvPicPr>
          <p:cNvPr id="6" name="Picture 5"/>
          <p:cNvPicPr>
            <a:picLocks noChangeAspect="1"/>
          </p:cNvPicPr>
          <p:nvPr/>
        </p:nvPicPr>
        <p:blipFill>
          <a:blip r:embed="rId4"/>
          <a:stretch>
            <a:fillRect/>
          </a:stretch>
        </p:blipFill>
        <p:spPr>
          <a:xfrm>
            <a:off x="5054221" y="1792110"/>
            <a:ext cx="3219876" cy="4974227"/>
          </a:xfrm>
          <a:prstGeom prst="rect">
            <a:avLst/>
          </a:prstGeom>
        </p:spPr>
      </p:pic>
      <p:sp>
        <p:nvSpPr>
          <p:cNvPr id="3" name="TextBox 2"/>
          <p:cNvSpPr txBox="1"/>
          <p:nvPr/>
        </p:nvSpPr>
        <p:spPr>
          <a:xfrm>
            <a:off x="5930900" y="4495800"/>
            <a:ext cx="2984500" cy="830997"/>
          </a:xfrm>
          <a:prstGeom prst="rect">
            <a:avLst/>
          </a:prstGeom>
          <a:solidFill>
            <a:schemeClr val="accent3">
              <a:lumMod val="20000"/>
              <a:lumOff val="80000"/>
            </a:schemeClr>
          </a:solidFill>
        </p:spPr>
        <p:txBody>
          <a:bodyPr wrap="square" rtlCol="0">
            <a:spAutoFit/>
          </a:bodyPr>
          <a:lstStyle/>
          <a:p>
            <a:r>
              <a:rPr lang="en-US" sz="2400" dirty="0">
                <a:latin typeface="Arial"/>
                <a:cs typeface="Arial"/>
              </a:rPr>
              <a:t>Treats virtues</a:t>
            </a:r>
          </a:p>
          <a:p>
            <a:r>
              <a:rPr lang="en-US" sz="2400" dirty="0">
                <a:latin typeface="Arial"/>
                <a:cs typeface="Arial"/>
              </a:rPr>
              <a:t>you are to practice</a:t>
            </a:r>
          </a:p>
        </p:txBody>
      </p:sp>
    </p:spTree>
    <p:extLst>
      <p:ext uri="{BB962C8B-B14F-4D97-AF65-F5344CB8AC3E}">
        <p14:creationId xmlns:p14="http://schemas.microsoft.com/office/powerpoint/2010/main" val="480208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Commutative justice</a:t>
            </a:r>
          </a:p>
        </p:txBody>
      </p:sp>
      <p:sp>
        <p:nvSpPr>
          <p:cNvPr id="3" name="Content Placeholder 2"/>
          <p:cNvSpPr>
            <a:spLocks noGrp="1"/>
          </p:cNvSpPr>
          <p:nvPr>
            <p:ph idx="1"/>
          </p:nvPr>
        </p:nvSpPr>
        <p:spPr>
          <a:xfrm>
            <a:off x="1061506" y="2084957"/>
            <a:ext cx="7612064" cy="4182035"/>
          </a:xfrm>
        </p:spPr>
        <p:txBody>
          <a:bodyPr>
            <a:noAutofit/>
          </a:bodyPr>
          <a:lstStyle/>
          <a:p>
            <a:pPr marL="0" indent="0">
              <a:buNone/>
            </a:pPr>
            <a:r>
              <a:rPr lang="en-US" sz="3000" dirty="0"/>
              <a:t>“</a:t>
            </a:r>
            <a:r>
              <a:rPr lang="en-US" sz="3000" dirty="0">
                <a:solidFill>
                  <a:srgbClr val="FFFF00"/>
                </a:solidFill>
              </a:rPr>
              <a:t>The most sacred laws of justice</a:t>
            </a:r>
            <a:r>
              <a:rPr lang="en-US" sz="3000" dirty="0"/>
              <a:t>…are the laws which </a:t>
            </a:r>
            <a:r>
              <a:rPr lang="en-US" sz="3000" dirty="0">
                <a:solidFill>
                  <a:srgbClr val="EC6FFF"/>
                </a:solidFill>
              </a:rPr>
              <a:t>guard the life and person</a:t>
            </a:r>
            <a:r>
              <a:rPr lang="en-US" sz="3000" dirty="0"/>
              <a:t> of our </a:t>
            </a:r>
            <a:r>
              <a:rPr lang="en-US" sz="3000" dirty="0" err="1"/>
              <a:t>neighbour</a:t>
            </a:r>
            <a:r>
              <a:rPr lang="en-US" sz="3000" dirty="0"/>
              <a:t>; the next are those which guard his </a:t>
            </a:r>
            <a:r>
              <a:rPr lang="en-US" sz="3000" dirty="0">
                <a:solidFill>
                  <a:srgbClr val="EC6FFF"/>
                </a:solidFill>
              </a:rPr>
              <a:t>property and possessions</a:t>
            </a:r>
            <a:r>
              <a:rPr lang="en-US" sz="3000" dirty="0"/>
              <a:t>; and last of all come those which guard what are called his personal rights, or </a:t>
            </a:r>
            <a:r>
              <a:rPr lang="en-US" sz="3000" dirty="0">
                <a:solidFill>
                  <a:srgbClr val="EC6FFF"/>
                </a:solidFill>
              </a:rPr>
              <a:t>what is due to him from the promises of others</a:t>
            </a:r>
            <a:r>
              <a:rPr lang="en-US" sz="3000" dirty="0"/>
              <a:t>.”</a:t>
            </a:r>
          </a:p>
        </p:txBody>
      </p:sp>
      <p:sp>
        <p:nvSpPr>
          <p:cNvPr id="4" name="Slide Number Placeholder 3"/>
          <p:cNvSpPr>
            <a:spLocks noGrp="1"/>
          </p:cNvSpPr>
          <p:nvPr>
            <p:ph type="sldNum" sz="quarter" idx="12"/>
          </p:nvPr>
        </p:nvSpPr>
        <p:spPr/>
        <p:txBody>
          <a:bodyPr/>
          <a:lstStyle/>
          <a:p>
            <a:fld id="{459A5F39-4CE7-434C-A5CB-50A363451602}" type="slidenum">
              <a:rPr lang="en-US" smtClean="0"/>
              <a:t>21</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961542798"/>
              </p:ext>
            </p:extLst>
          </p:nvPr>
        </p:nvGraphicFramePr>
        <p:xfrm>
          <a:off x="-1079129" y="1832826"/>
          <a:ext cx="1876038" cy="4996840"/>
        </p:xfrm>
        <a:graphic>
          <a:graphicData uri="http://schemas.openxmlformats.org/presentationml/2006/ole">
            <mc:AlternateContent xmlns:mc="http://schemas.openxmlformats.org/markup-compatibility/2006">
              <mc:Choice xmlns:v="urn:schemas-microsoft-com:vml" Requires="v">
                <p:oleObj spid="_x0000_s8751" name="Bitmap Image" r:id="rId4" imgW="2010056" imgH="5353797" progId="Paint.Picture">
                  <p:embed/>
                </p:oleObj>
              </mc:Choice>
              <mc:Fallback>
                <p:oleObj name="Bitmap Image" r:id="rId4" imgW="2010056" imgH="535379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129" y="1832826"/>
                        <a:ext cx="1876038" cy="499684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02835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Adam Smith</a:t>
            </a:r>
          </a:p>
        </p:txBody>
      </p:sp>
      <p:sp>
        <p:nvSpPr>
          <p:cNvPr id="3" name="Content Placeholder 2"/>
          <p:cNvSpPr>
            <a:spLocks noGrp="1"/>
          </p:cNvSpPr>
          <p:nvPr>
            <p:ph idx="1"/>
          </p:nvPr>
        </p:nvSpPr>
        <p:spPr>
          <a:xfrm>
            <a:off x="878063" y="2070846"/>
            <a:ext cx="7612064" cy="4182035"/>
          </a:xfrm>
        </p:spPr>
        <p:txBody>
          <a:bodyPr>
            <a:normAutofit fontScale="77500" lnSpcReduction="20000"/>
          </a:bodyPr>
          <a:lstStyle/>
          <a:p>
            <a:pPr marL="0" indent="0">
              <a:buNone/>
            </a:pPr>
            <a:r>
              <a:rPr lang="en-US" sz="4000" dirty="0"/>
              <a:t>Commutative justice: </a:t>
            </a:r>
          </a:p>
          <a:p>
            <a:pPr marL="698500" lvl="2" indent="0">
              <a:buNone/>
            </a:pPr>
            <a:endParaRPr lang="en-US" sz="4000" i="1" dirty="0"/>
          </a:p>
          <a:p>
            <a:pPr marL="698500" lvl="2" indent="0">
              <a:buNone/>
            </a:pPr>
            <a:r>
              <a:rPr lang="en-US" sz="4000" i="1" dirty="0"/>
              <a:t>	Not messing with</a:t>
            </a:r>
          </a:p>
          <a:p>
            <a:pPr marL="698500" lvl="2" indent="0">
              <a:buNone/>
            </a:pPr>
            <a:r>
              <a:rPr lang="en-US" sz="4000" i="1" dirty="0"/>
              <a:t>			 other people’s </a:t>
            </a:r>
          </a:p>
          <a:p>
            <a:pPr marL="698500" lvl="2" indent="0">
              <a:buNone/>
            </a:pPr>
            <a:r>
              <a:rPr lang="en-US" sz="4000" i="1" dirty="0"/>
              <a:t>					stuff</a:t>
            </a:r>
            <a:endParaRPr lang="en-US" sz="4000" dirty="0"/>
          </a:p>
          <a:p>
            <a:pPr marL="698500" lvl="2" indent="0">
              <a:buNone/>
            </a:pPr>
            <a:endParaRPr lang="en-US" sz="4000" i="1" u="sng" dirty="0"/>
          </a:p>
          <a:p>
            <a:pPr marL="698500" lvl="2" indent="0">
              <a:buNone/>
            </a:pPr>
            <a:r>
              <a:rPr lang="en-US" sz="4000" dirty="0"/>
              <a:t>Understood within historical context.</a:t>
            </a:r>
          </a:p>
          <a:p>
            <a:pPr marL="1270000" lvl="2" indent="-571500"/>
            <a:r>
              <a:rPr lang="en-US" sz="4000" dirty="0"/>
              <a:t>Uniformity amidst variety.</a:t>
            </a:r>
          </a:p>
        </p:txBody>
      </p:sp>
      <p:sp>
        <p:nvSpPr>
          <p:cNvPr id="4" name="Slide Number Placeholder 3"/>
          <p:cNvSpPr>
            <a:spLocks noGrp="1"/>
          </p:cNvSpPr>
          <p:nvPr>
            <p:ph type="sldNum" sz="quarter" idx="12"/>
          </p:nvPr>
        </p:nvSpPr>
        <p:spPr/>
        <p:txBody>
          <a:bodyPr/>
          <a:lstStyle/>
          <a:p>
            <a:fld id="{459A5F39-4CE7-434C-A5CB-50A363451602}" type="slidenum">
              <a:rPr lang="en-US" smtClean="0"/>
              <a:t>22</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3652589526"/>
              </p:ext>
            </p:extLst>
          </p:nvPr>
        </p:nvGraphicFramePr>
        <p:xfrm>
          <a:off x="-1065018" y="1818715"/>
          <a:ext cx="1876038" cy="4996840"/>
        </p:xfrm>
        <a:graphic>
          <a:graphicData uri="http://schemas.openxmlformats.org/presentationml/2006/ole">
            <mc:AlternateContent xmlns:mc="http://schemas.openxmlformats.org/markup-compatibility/2006">
              <mc:Choice xmlns:v="urn:schemas-microsoft-com:vml" Requires="v">
                <p:oleObj spid="_x0000_s9778" name="Bitmap Image" r:id="rId4" imgW="2010056" imgH="5353797" progId="Paint.Picture">
                  <p:embed/>
                </p:oleObj>
              </mc:Choice>
              <mc:Fallback>
                <p:oleObj name="Bitmap Image" r:id="rId4" imgW="2010056" imgH="535379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5018" y="1818715"/>
                        <a:ext cx="1876038" cy="4996840"/>
                      </a:xfrm>
                      <a:prstGeom prst="rect">
                        <a:avLst/>
                      </a:prstGeom>
                      <a:noFill/>
                      <a:ln>
                        <a:noFill/>
                      </a:ln>
                      <a:effectLst/>
                    </p:spPr>
                  </p:pic>
                </p:oleObj>
              </mc:Fallback>
            </mc:AlternateContent>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768912910"/>
              </p:ext>
            </p:extLst>
          </p:nvPr>
        </p:nvGraphicFramePr>
        <p:xfrm>
          <a:off x="2547054" y="2860324"/>
          <a:ext cx="2386189" cy="530576"/>
        </p:xfrm>
        <a:graphic>
          <a:graphicData uri="http://schemas.openxmlformats.org/drawingml/2006/table">
            <a:tbl>
              <a:tblPr/>
              <a:tblGrid>
                <a:gridCol w="2386189">
                  <a:extLst>
                    <a:ext uri="{9D8B030D-6E8A-4147-A177-3AD203B41FA5}">
                      <a16:colId xmlns:a16="http://schemas.microsoft.com/office/drawing/2014/main" val="20000"/>
                    </a:ext>
                  </a:extLst>
                </a:gridCol>
              </a:tblGrid>
              <a:tr h="530576">
                <a:tc>
                  <a:txBody>
                    <a:bodyPr/>
                    <a:lstStyle/>
                    <a:p>
                      <a:endParaRPr lang="en-US" dirty="0"/>
                    </a:p>
                  </a:txBody>
                  <a:tcPr>
                    <a:lnL w="19050" cmpd="sng">
                      <a:solidFill>
                        <a:prstClr val="white"/>
                      </a:solidFill>
                      <a:prstDash val="solid"/>
                    </a:lnL>
                    <a:lnR w="19050" cmpd="sng">
                      <a:solidFill>
                        <a:prstClr val="white"/>
                      </a:solidFill>
                      <a:prstDash val="solid"/>
                    </a:lnR>
                    <a:lnT w="19050" cmpd="sng">
                      <a:solidFill>
                        <a:prstClr val="white"/>
                      </a:solidFill>
                      <a:prstDash val="solid"/>
                    </a:lnT>
                    <a:lnB w="19050" cmpd="sng">
                      <a:solidFill>
                        <a:prstClr val="white"/>
                      </a:solidFill>
                      <a:prstDash val="solid"/>
                    </a:lnB>
                  </a:tcPr>
                </a:tc>
                <a:extLst>
                  <a:ext uri="{0D108BD9-81ED-4DB2-BD59-A6C34878D82A}">
                    <a16:rowId xmlns:a16="http://schemas.microsoft.com/office/drawing/2014/main" val="10000"/>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292913269"/>
              </p:ext>
            </p:extLst>
          </p:nvPr>
        </p:nvGraphicFramePr>
        <p:xfrm>
          <a:off x="3787175" y="3327975"/>
          <a:ext cx="2501900" cy="502353"/>
        </p:xfrm>
        <a:graphic>
          <a:graphicData uri="http://schemas.openxmlformats.org/drawingml/2006/table">
            <a:tbl>
              <a:tblPr/>
              <a:tblGrid>
                <a:gridCol w="2501900">
                  <a:extLst>
                    <a:ext uri="{9D8B030D-6E8A-4147-A177-3AD203B41FA5}">
                      <a16:colId xmlns:a16="http://schemas.microsoft.com/office/drawing/2014/main" val="20000"/>
                    </a:ext>
                  </a:extLst>
                </a:gridCol>
              </a:tblGrid>
              <a:tr h="502353">
                <a:tc>
                  <a:txBody>
                    <a:bodyPr/>
                    <a:lstStyle/>
                    <a:p>
                      <a:endParaRPr lang="en-US" dirty="0"/>
                    </a:p>
                  </a:txBody>
                  <a:tcPr>
                    <a:lnL w="19050" cmpd="sng">
                      <a:solidFill>
                        <a:prstClr val="white"/>
                      </a:solidFill>
                      <a:prstDash val="solid"/>
                    </a:lnL>
                    <a:lnR w="19050" cmpd="sng">
                      <a:solidFill>
                        <a:prstClr val="white"/>
                      </a:solidFill>
                      <a:prstDash val="solid"/>
                    </a:lnR>
                    <a:lnT w="19050" cmpd="sng">
                      <a:solidFill>
                        <a:prstClr val="white"/>
                      </a:solidFill>
                      <a:prstDash val="solid"/>
                    </a:lnT>
                    <a:lnB w="19050" cmpd="sng">
                      <a:solidFill>
                        <a:prstClr val="white"/>
                      </a:solidFill>
                      <a:prstDash val="solid"/>
                    </a:lnB>
                  </a:tcPr>
                </a:tc>
                <a:extLst>
                  <a:ext uri="{0D108BD9-81ED-4DB2-BD59-A6C34878D82A}">
                    <a16:rowId xmlns:a16="http://schemas.microsoft.com/office/drawing/2014/main" val="10000"/>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325058797"/>
              </p:ext>
            </p:extLst>
          </p:nvPr>
        </p:nvGraphicFramePr>
        <p:xfrm>
          <a:off x="5348110" y="3829474"/>
          <a:ext cx="1103490" cy="429260"/>
        </p:xfrm>
        <a:graphic>
          <a:graphicData uri="http://schemas.openxmlformats.org/drawingml/2006/table">
            <a:tbl>
              <a:tblPr/>
              <a:tblGrid>
                <a:gridCol w="1103490">
                  <a:extLst>
                    <a:ext uri="{9D8B030D-6E8A-4147-A177-3AD203B41FA5}">
                      <a16:colId xmlns:a16="http://schemas.microsoft.com/office/drawing/2014/main" val="20000"/>
                    </a:ext>
                  </a:extLst>
                </a:gridCol>
              </a:tblGrid>
              <a:tr h="429260">
                <a:tc>
                  <a:txBody>
                    <a:bodyPr/>
                    <a:lstStyle/>
                    <a:p>
                      <a:endParaRPr lang="en-US" dirty="0"/>
                    </a:p>
                  </a:txBody>
                  <a:tcPr>
                    <a:lnL w="19050" cmpd="sng">
                      <a:solidFill>
                        <a:prstClr val="white"/>
                      </a:solidFill>
                      <a:prstDash val="solid"/>
                    </a:lnL>
                    <a:lnR w="19050" cmpd="sng">
                      <a:solidFill>
                        <a:prstClr val="white"/>
                      </a:solidFill>
                      <a:prstDash val="solid"/>
                    </a:lnR>
                    <a:lnT w="19050" cmpd="sng">
                      <a:solidFill>
                        <a:prstClr val="white"/>
                      </a:solidFill>
                      <a:prstDash val="solid"/>
                    </a:lnT>
                    <a:lnB w="19050" cmpd="sng">
                      <a:solidFill>
                        <a:prstClr val="white"/>
                      </a:solidFill>
                      <a:prstDash val="solid"/>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965470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dissolv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dissolv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Flipside of CJ</a:t>
            </a:r>
          </a:p>
        </p:txBody>
      </p:sp>
      <p:sp>
        <p:nvSpPr>
          <p:cNvPr id="3" name="Slide Number Placeholder 2"/>
          <p:cNvSpPr>
            <a:spLocks noGrp="1"/>
          </p:cNvSpPr>
          <p:nvPr>
            <p:ph type="sldNum" sz="quarter" idx="12"/>
          </p:nvPr>
        </p:nvSpPr>
        <p:spPr/>
        <p:txBody>
          <a:bodyPr/>
          <a:lstStyle/>
          <a:p>
            <a:fld id="{459A5F39-4CE7-434C-A5CB-50A363451602}" type="slidenum">
              <a:rPr lang="en-US" smtClean="0"/>
              <a:t>23</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817980187"/>
              </p:ext>
            </p:extLst>
          </p:nvPr>
        </p:nvGraphicFramePr>
        <p:xfrm>
          <a:off x="-980352" y="1818715"/>
          <a:ext cx="1876038" cy="4996840"/>
        </p:xfrm>
        <a:graphic>
          <a:graphicData uri="http://schemas.openxmlformats.org/presentationml/2006/ole">
            <mc:AlternateContent xmlns:mc="http://schemas.openxmlformats.org/markup-compatibility/2006">
              <mc:Choice xmlns:v="urn:schemas-microsoft-com:vml" Requires="v">
                <p:oleObj spid="_x0000_s6720" name="Bitmap Image" r:id="rId4" imgW="2010056" imgH="5353797" progId="Paint.Picture">
                  <p:embed/>
                </p:oleObj>
              </mc:Choice>
              <mc:Fallback>
                <p:oleObj name="Bitmap Image" r:id="rId4" imgW="2010056" imgH="535379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352" y="1818715"/>
                        <a:ext cx="1876038" cy="4996840"/>
                      </a:xfrm>
                      <a:prstGeom prst="rect">
                        <a:avLst/>
                      </a:prstGeom>
                      <a:noFill/>
                      <a:ln>
                        <a:noFill/>
                      </a:ln>
                      <a:effectLst/>
                    </p:spPr>
                  </p:pic>
                </p:oleObj>
              </mc:Fallback>
            </mc:AlternateContent>
          </a:graphicData>
        </a:graphic>
      </p:graphicFrame>
      <p:sp>
        <p:nvSpPr>
          <p:cNvPr id="4" name="Content Placeholder 3"/>
          <p:cNvSpPr>
            <a:spLocks noGrp="1"/>
          </p:cNvSpPr>
          <p:nvPr>
            <p:ph idx="1"/>
          </p:nvPr>
        </p:nvSpPr>
        <p:spPr>
          <a:xfrm>
            <a:off x="1235504" y="2070846"/>
            <a:ext cx="7612064" cy="4182035"/>
          </a:xfrm>
        </p:spPr>
        <p:txBody>
          <a:bodyPr>
            <a:normAutofit/>
          </a:bodyPr>
          <a:lstStyle/>
          <a:p>
            <a:pPr marL="0" indent="0">
              <a:spcBef>
                <a:spcPts val="1000"/>
              </a:spcBef>
              <a:buNone/>
            </a:pPr>
            <a:r>
              <a:rPr lang="en-US" sz="3200" dirty="0">
                <a:effectLst/>
              </a:rPr>
              <a:t>Flipside: Others not messing with your stuff</a:t>
            </a:r>
          </a:p>
          <a:p>
            <a:pPr marL="692150" lvl="2" indent="0">
              <a:spcBef>
                <a:spcPts val="1000"/>
              </a:spcBef>
              <a:buNone/>
            </a:pPr>
            <a:r>
              <a:rPr lang="en-US" sz="2800" dirty="0">
                <a:effectLst/>
              </a:rPr>
              <a:t>In E-E: “security”</a:t>
            </a:r>
          </a:p>
          <a:p>
            <a:pPr marL="692150" lvl="2" indent="0">
              <a:spcBef>
                <a:spcPts val="1000"/>
              </a:spcBef>
              <a:buNone/>
            </a:pPr>
            <a:r>
              <a:rPr lang="en-US" sz="2800" dirty="0">
                <a:effectLst/>
              </a:rPr>
              <a:t>In S-</a:t>
            </a:r>
            <a:r>
              <a:rPr lang="en-US" sz="2800" dirty="0" err="1">
                <a:effectLst/>
              </a:rPr>
              <a:t>i</a:t>
            </a:r>
            <a:r>
              <a:rPr lang="en-US" sz="2800" dirty="0">
                <a:effectLst/>
              </a:rPr>
              <a:t>: “</a:t>
            </a:r>
            <a:r>
              <a:rPr lang="en-US" sz="2800" b="1" dirty="0">
                <a:solidFill>
                  <a:srgbClr val="EC6FFF"/>
                </a:solidFill>
                <a:effectLst/>
              </a:rPr>
              <a:t>liberty</a:t>
            </a:r>
            <a:r>
              <a:rPr lang="en-US" sz="2800" b="1" dirty="0">
                <a:effectLst/>
              </a:rPr>
              <a:t>,</a:t>
            </a:r>
            <a:r>
              <a:rPr lang="en-US" sz="2800" dirty="0">
                <a:effectLst/>
              </a:rPr>
              <a:t>” “</a:t>
            </a:r>
            <a:r>
              <a:rPr lang="en-US" sz="2800" dirty="0">
                <a:solidFill>
                  <a:srgbClr val="EC6FFF"/>
                </a:solidFill>
                <a:effectLst/>
              </a:rPr>
              <a:t>natural liberty</a:t>
            </a:r>
            <a:r>
              <a:rPr lang="en-US" sz="2800" dirty="0">
                <a:effectLst/>
              </a:rPr>
              <a:t>.”</a:t>
            </a:r>
          </a:p>
          <a:p>
            <a:pPr marL="342900" lvl="1" indent="0">
              <a:spcBef>
                <a:spcPts val="1000"/>
              </a:spcBef>
              <a:buNone/>
            </a:pPr>
            <a:endParaRPr lang="en-US" sz="3000" dirty="0">
              <a:effectLst/>
            </a:endParaRPr>
          </a:p>
          <a:p>
            <a:pPr marL="342900" lvl="1" indent="0">
              <a:spcBef>
                <a:spcPts val="1000"/>
              </a:spcBef>
              <a:buNone/>
            </a:pPr>
            <a:r>
              <a:rPr lang="en-US" sz="3000" dirty="0">
                <a:effectLst/>
              </a:rPr>
              <a:t>“</a:t>
            </a:r>
            <a:r>
              <a:rPr lang="en-US" sz="3200" dirty="0">
                <a:solidFill>
                  <a:srgbClr val="FFF121"/>
                </a:solidFill>
                <a:effectLst/>
              </a:rPr>
              <a:t>Both laws were evident violations of natural liberty, and therefore unjust</a:t>
            </a:r>
            <a:r>
              <a:rPr lang="en-US" sz="3200" dirty="0">
                <a:effectLst/>
              </a:rPr>
              <a:t>”</a:t>
            </a:r>
            <a:r>
              <a:rPr lang="en-US" sz="3200" b="1" dirty="0">
                <a:effectLst/>
              </a:rPr>
              <a:t> </a:t>
            </a:r>
            <a:r>
              <a:rPr lang="en-US" sz="900" dirty="0">
                <a:effectLst/>
              </a:rPr>
              <a:t>(WN, 530.16)</a:t>
            </a:r>
            <a:endParaRPr lang="en-US" sz="900" dirty="0"/>
          </a:p>
          <a:p>
            <a:pPr marL="0" indent="0">
              <a:spcBef>
                <a:spcPts val="1000"/>
              </a:spcBef>
              <a:buNone/>
            </a:pPr>
            <a:endParaRPr lang="en-US" dirty="0"/>
          </a:p>
        </p:txBody>
      </p:sp>
    </p:spTree>
    <p:extLst>
      <p:ext uri="{BB962C8B-B14F-4D97-AF65-F5344CB8AC3E}">
        <p14:creationId xmlns:p14="http://schemas.microsoft.com/office/powerpoint/2010/main" val="65116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Smith, WN</a:t>
            </a:r>
          </a:p>
        </p:txBody>
      </p:sp>
      <p:sp>
        <p:nvSpPr>
          <p:cNvPr id="3" name="Content Placeholder 2"/>
          <p:cNvSpPr>
            <a:spLocks noGrp="1"/>
          </p:cNvSpPr>
          <p:nvPr>
            <p:ph idx="1"/>
          </p:nvPr>
        </p:nvSpPr>
        <p:spPr/>
        <p:txBody>
          <a:bodyPr>
            <a:normAutofit/>
          </a:bodyPr>
          <a:lstStyle/>
          <a:p>
            <a:r>
              <a:rPr lang="en-US" sz="3200" dirty="0"/>
              <a:t>The spine of liberalism 1.0 is CJ/liberty.</a:t>
            </a:r>
          </a:p>
          <a:p>
            <a:r>
              <a:rPr lang="en-US" sz="3200" dirty="0"/>
              <a:t>WN morally authorizes pursuit of honest income and a presumption of liberty.</a:t>
            </a:r>
            <a:endParaRPr lang="en-US" sz="3200" dirty="0">
              <a:sym typeface="Wingdings"/>
            </a:endParaRPr>
          </a:p>
        </p:txBody>
      </p:sp>
      <p:sp>
        <p:nvSpPr>
          <p:cNvPr id="4" name="Slide Number Placeholder 3"/>
          <p:cNvSpPr>
            <a:spLocks noGrp="1"/>
          </p:cNvSpPr>
          <p:nvPr>
            <p:ph type="sldNum" sz="quarter" idx="12"/>
          </p:nvPr>
        </p:nvSpPr>
        <p:spPr/>
        <p:txBody>
          <a:bodyPr/>
          <a:lstStyle/>
          <a:p>
            <a:fld id="{459A5F39-4CE7-434C-A5CB-50A363451602}" type="slidenum">
              <a:rPr lang="en-US" smtClean="0"/>
              <a:t>24</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451991487"/>
              </p:ext>
            </p:extLst>
          </p:nvPr>
        </p:nvGraphicFramePr>
        <p:xfrm>
          <a:off x="-1093240" y="1818715"/>
          <a:ext cx="1876038" cy="4996840"/>
        </p:xfrm>
        <a:graphic>
          <a:graphicData uri="http://schemas.openxmlformats.org/presentationml/2006/ole">
            <mc:AlternateContent xmlns:mc="http://schemas.openxmlformats.org/markup-compatibility/2006">
              <mc:Choice xmlns:v="urn:schemas-microsoft-com:vml" Requires="v">
                <p:oleObj spid="_x0000_s11822" name="Bitmap Image" r:id="rId4" imgW="2010056" imgH="5353797" progId="Paint.Picture">
                  <p:embed/>
                </p:oleObj>
              </mc:Choice>
              <mc:Fallback>
                <p:oleObj name="Bitmap Image" r:id="rId4" imgW="2010056" imgH="535379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3240" y="1818715"/>
                        <a:ext cx="1876038" cy="499684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591623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459A5F39-4CE7-434C-A5CB-50A363451602}" type="slidenum">
              <a:rPr lang="en-US" smtClean="0"/>
              <a:t>25</a:t>
            </a:fld>
            <a:endParaRPr lang="en-US"/>
          </a:p>
        </p:txBody>
      </p:sp>
      <p:pic>
        <p:nvPicPr>
          <p:cNvPr id="9" name="Picture 8"/>
          <p:cNvPicPr>
            <a:picLocks noChangeAspect="1"/>
          </p:cNvPicPr>
          <p:nvPr/>
        </p:nvPicPr>
        <p:blipFill>
          <a:blip r:embed="rId3"/>
          <a:stretch>
            <a:fillRect/>
          </a:stretch>
        </p:blipFill>
        <p:spPr>
          <a:xfrm>
            <a:off x="-15940" y="-19309"/>
            <a:ext cx="3535274" cy="6992851"/>
          </a:xfrm>
          <a:prstGeom prst="rect">
            <a:avLst/>
          </a:prstGeom>
        </p:spPr>
      </p:pic>
      <p:pic>
        <p:nvPicPr>
          <p:cNvPr id="6" name="Picture 5"/>
          <p:cNvPicPr>
            <a:picLocks noChangeAspect="1"/>
          </p:cNvPicPr>
          <p:nvPr/>
        </p:nvPicPr>
        <p:blipFill>
          <a:blip r:embed="rId4"/>
          <a:stretch>
            <a:fillRect/>
          </a:stretch>
        </p:blipFill>
        <p:spPr>
          <a:xfrm>
            <a:off x="3429000" y="0"/>
            <a:ext cx="5715000" cy="6973542"/>
          </a:xfrm>
          <a:prstGeom prst="rect">
            <a:avLst/>
          </a:prstGeom>
        </p:spPr>
      </p:pic>
      <p:sp>
        <p:nvSpPr>
          <p:cNvPr id="3" name="TextBox 2"/>
          <p:cNvSpPr txBox="1"/>
          <p:nvPr/>
        </p:nvSpPr>
        <p:spPr>
          <a:xfrm>
            <a:off x="5446886" y="1397000"/>
            <a:ext cx="2935111" cy="830997"/>
          </a:xfrm>
          <a:prstGeom prst="rect">
            <a:avLst/>
          </a:prstGeom>
          <a:solidFill>
            <a:schemeClr val="accent1">
              <a:lumMod val="40000"/>
              <a:lumOff val="60000"/>
            </a:schemeClr>
          </a:solidFill>
        </p:spPr>
        <p:txBody>
          <a:bodyPr wrap="square" rtlCol="0">
            <a:spAutoFit/>
          </a:bodyPr>
          <a:lstStyle/>
          <a:p>
            <a:r>
              <a:rPr lang="en-US" sz="2400" dirty="0">
                <a:latin typeface="Arial"/>
                <a:cs typeface="Arial"/>
              </a:rPr>
              <a:t>“…and the pursuit of happiness”</a:t>
            </a:r>
          </a:p>
        </p:txBody>
      </p:sp>
      <p:sp>
        <p:nvSpPr>
          <p:cNvPr id="5" name="TextBox 4"/>
          <p:cNvSpPr txBox="1"/>
          <p:nvPr/>
        </p:nvSpPr>
        <p:spPr>
          <a:xfrm>
            <a:off x="7097890" y="5291667"/>
            <a:ext cx="2073368" cy="461665"/>
          </a:xfrm>
          <a:prstGeom prst="rect">
            <a:avLst/>
          </a:prstGeom>
          <a:solidFill>
            <a:srgbClr val="FFE796"/>
          </a:solidFill>
        </p:spPr>
        <p:txBody>
          <a:bodyPr wrap="square" rtlCol="0">
            <a:spAutoFit/>
          </a:bodyPr>
          <a:lstStyle/>
          <a:p>
            <a:r>
              <a:rPr lang="en-US" sz="2400" dirty="0">
                <a:latin typeface="Arial"/>
                <a:cs typeface="Arial"/>
              </a:rPr>
              <a:t>“life, liberty,”</a:t>
            </a:r>
          </a:p>
        </p:txBody>
      </p:sp>
    </p:spTree>
    <p:extLst>
      <p:ext uri="{BB962C8B-B14F-4D97-AF65-F5344CB8AC3E}">
        <p14:creationId xmlns:p14="http://schemas.microsoft.com/office/powerpoint/2010/main" val="4210861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Great Enrichment</a:t>
            </a:r>
          </a:p>
        </p:txBody>
      </p:sp>
      <p:sp>
        <p:nvSpPr>
          <p:cNvPr id="4" name="Slide Number Placeholder 3"/>
          <p:cNvSpPr>
            <a:spLocks noGrp="1"/>
          </p:cNvSpPr>
          <p:nvPr>
            <p:ph type="sldNum" sz="quarter" idx="12"/>
          </p:nvPr>
        </p:nvSpPr>
        <p:spPr/>
        <p:txBody>
          <a:bodyPr/>
          <a:lstStyle/>
          <a:p>
            <a:fld id="{459A5F39-4CE7-434C-A5CB-50A363451602}" type="slidenum">
              <a:rPr lang="en-US" smtClean="0"/>
              <a:t>26</a:t>
            </a:fld>
            <a:endParaRPr lang="en-US"/>
          </a:p>
        </p:txBody>
      </p:sp>
      <p:pic>
        <p:nvPicPr>
          <p:cNvPr id="5" name="Picture 4"/>
          <p:cNvPicPr>
            <a:picLocks noChangeAspect="1"/>
          </p:cNvPicPr>
          <p:nvPr/>
        </p:nvPicPr>
        <p:blipFill>
          <a:blip r:embed="rId3"/>
          <a:stretch>
            <a:fillRect/>
          </a:stretch>
        </p:blipFill>
        <p:spPr>
          <a:xfrm>
            <a:off x="444500" y="1900597"/>
            <a:ext cx="4965700" cy="4258903"/>
          </a:xfrm>
          <a:prstGeom prst="rect">
            <a:avLst/>
          </a:prstGeom>
        </p:spPr>
      </p:pic>
      <p:pic>
        <p:nvPicPr>
          <p:cNvPr id="6" name="Picture 5"/>
          <p:cNvPicPr>
            <a:picLocks noChangeAspect="1"/>
          </p:cNvPicPr>
          <p:nvPr/>
        </p:nvPicPr>
        <p:blipFill>
          <a:blip r:embed="rId4"/>
          <a:stretch>
            <a:fillRect/>
          </a:stretch>
        </p:blipFill>
        <p:spPr>
          <a:xfrm>
            <a:off x="6502400" y="1404282"/>
            <a:ext cx="2273300" cy="3650317"/>
          </a:xfrm>
          <a:prstGeom prst="rect">
            <a:avLst/>
          </a:prstGeom>
        </p:spPr>
      </p:pic>
      <p:sp>
        <p:nvSpPr>
          <p:cNvPr id="3" name="TextBox 2">
            <a:extLst>
              <a:ext uri="{FF2B5EF4-FFF2-40B4-BE49-F238E27FC236}">
                <a16:creationId xmlns:a16="http://schemas.microsoft.com/office/drawing/2014/main" id="{E68B8822-488F-E541-9847-80DEF7314D1D}"/>
              </a:ext>
            </a:extLst>
          </p:cNvPr>
          <p:cNvSpPr txBox="1"/>
          <p:nvPr/>
        </p:nvSpPr>
        <p:spPr>
          <a:xfrm>
            <a:off x="6197599" y="5305775"/>
            <a:ext cx="2787943" cy="461665"/>
          </a:xfrm>
          <a:prstGeom prst="rect">
            <a:avLst/>
          </a:prstGeom>
          <a:noFill/>
        </p:spPr>
        <p:txBody>
          <a:bodyPr wrap="none" rtlCol="0">
            <a:spAutoFit/>
          </a:bodyPr>
          <a:lstStyle/>
          <a:p>
            <a:r>
              <a:rPr lang="en-US" sz="2400" dirty="0">
                <a:solidFill>
                  <a:schemeClr val="bg1"/>
                </a:solidFill>
                <a:latin typeface="Arial" panose="020B0604020202020204" pitchFamily="34" charset="0"/>
                <a:cs typeface="Arial" panose="020B0604020202020204" pitchFamily="34" charset="0"/>
              </a:rPr>
              <a:t>Deirdre McCloskey</a:t>
            </a:r>
          </a:p>
        </p:txBody>
      </p:sp>
    </p:spTree>
    <p:extLst>
      <p:ext uri="{BB962C8B-B14F-4D97-AF65-F5344CB8AC3E}">
        <p14:creationId xmlns:p14="http://schemas.microsoft.com/office/powerpoint/2010/main" val="2816557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8077B-9615-C946-9246-A7952C6C0554}"/>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6E956B4-881D-6740-BD3F-2E186AECDC38}"/>
              </a:ext>
            </a:extLst>
          </p:cNvPr>
          <p:cNvSpPr>
            <a:spLocks noGrp="1"/>
          </p:cNvSpPr>
          <p:nvPr>
            <p:ph idx="1"/>
          </p:nvPr>
        </p:nvSpPr>
        <p:spPr/>
        <p:txBody>
          <a:bodyPr>
            <a:noAutofit/>
          </a:bodyPr>
          <a:lstStyle/>
          <a:p>
            <a:pPr marL="0" indent="0">
              <a:buNone/>
            </a:pPr>
            <a:r>
              <a:rPr lang="en-US" sz="5800" dirty="0"/>
              <a:t>That’s what emerged.</a:t>
            </a:r>
          </a:p>
          <a:p>
            <a:pPr marL="0" indent="0">
              <a:buNone/>
            </a:pPr>
            <a:endParaRPr lang="en-US" sz="5800" dirty="0"/>
          </a:p>
          <a:p>
            <a:pPr marL="0" indent="0">
              <a:buNone/>
            </a:pPr>
            <a:r>
              <a:rPr lang="en-US" sz="5800" dirty="0"/>
              <a:t>About its name…</a:t>
            </a:r>
          </a:p>
        </p:txBody>
      </p:sp>
      <p:sp>
        <p:nvSpPr>
          <p:cNvPr id="4" name="Slide Number Placeholder 3">
            <a:extLst>
              <a:ext uri="{FF2B5EF4-FFF2-40B4-BE49-F238E27FC236}">
                <a16:creationId xmlns:a16="http://schemas.microsoft.com/office/drawing/2014/main" id="{94B6B72C-5E0D-AA49-A025-12EEB744F332}"/>
              </a:ext>
            </a:extLst>
          </p:cNvPr>
          <p:cNvSpPr>
            <a:spLocks noGrp="1"/>
          </p:cNvSpPr>
          <p:nvPr>
            <p:ph type="sldNum" sz="quarter" idx="12"/>
          </p:nvPr>
        </p:nvSpPr>
        <p:spPr/>
        <p:txBody>
          <a:bodyPr/>
          <a:lstStyle/>
          <a:p>
            <a:fld id="{459A5F39-4CE7-434C-A5CB-50A363451602}" type="slidenum">
              <a:rPr lang="en-US" smtClean="0"/>
              <a:t>27</a:t>
            </a:fld>
            <a:endParaRPr lang="en-US"/>
          </a:p>
        </p:txBody>
      </p:sp>
    </p:spTree>
    <p:extLst>
      <p:ext uri="{BB962C8B-B14F-4D97-AF65-F5344CB8AC3E}">
        <p14:creationId xmlns:p14="http://schemas.microsoft.com/office/powerpoint/2010/main" val="2267444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Samuel Johnson 1755</a:t>
            </a:r>
            <a:endParaRPr lang="en-US" i="1" dirty="0"/>
          </a:p>
        </p:txBody>
      </p:sp>
      <p:sp>
        <p:nvSpPr>
          <p:cNvPr id="3" name="Content Placeholder 2"/>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i="1" dirty="0"/>
              <a:t>liberal arts</a:t>
            </a:r>
            <a:r>
              <a:rPr lang="en-US" dirty="0"/>
              <a:t>, </a:t>
            </a:r>
            <a:r>
              <a:rPr lang="en-US" i="1" dirty="0"/>
              <a:t>liberal sciences</a:t>
            </a:r>
            <a:r>
              <a:rPr lang="en-US" dirty="0"/>
              <a:t>, </a:t>
            </a:r>
            <a:r>
              <a:rPr lang="en-US" i="1" dirty="0"/>
              <a:t>liberal professions</a:t>
            </a:r>
          </a:p>
          <a:p>
            <a:pPr marL="0" indent="0">
              <a:buNone/>
            </a:pPr>
            <a:endParaRPr lang="en-US" i="1" dirty="0"/>
          </a:p>
        </p:txBody>
      </p:sp>
      <p:sp>
        <p:nvSpPr>
          <p:cNvPr id="4" name="Slide Number Placeholder 3"/>
          <p:cNvSpPr>
            <a:spLocks noGrp="1"/>
          </p:cNvSpPr>
          <p:nvPr>
            <p:ph type="sldNum" sz="quarter" idx="12"/>
          </p:nvPr>
        </p:nvSpPr>
        <p:spPr/>
        <p:txBody>
          <a:bodyPr/>
          <a:lstStyle/>
          <a:p>
            <a:fld id="{459A5F39-4CE7-434C-A5CB-50A363451602}" type="slidenum">
              <a:rPr lang="en-US" smtClean="0"/>
              <a:t>28</a:t>
            </a:fld>
            <a:endParaRPr lang="en-US"/>
          </a:p>
        </p:txBody>
      </p:sp>
      <p:pic>
        <p:nvPicPr>
          <p:cNvPr id="5" name="Picture 4"/>
          <p:cNvPicPr>
            <a:picLocks noChangeAspect="1"/>
          </p:cNvPicPr>
          <p:nvPr/>
        </p:nvPicPr>
        <p:blipFill>
          <a:blip r:embed="rId2"/>
          <a:stretch>
            <a:fillRect/>
          </a:stretch>
        </p:blipFill>
        <p:spPr>
          <a:xfrm>
            <a:off x="606774" y="2511778"/>
            <a:ext cx="8040329" cy="2055991"/>
          </a:xfrm>
          <a:prstGeom prst="rect">
            <a:avLst/>
          </a:prstGeom>
        </p:spPr>
      </p:pic>
    </p:spTree>
    <p:extLst>
      <p:ext uri="{BB962C8B-B14F-4D97-AF65-F5344CB8AC3E}">
        <p14:creationId xmlns:p14="http://schemas.microsoft.com/office/powerpoint/2010/main" val="40616892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suddenly…</a:t>
            </a:r>
          </a:p>
        </p:txBody>
      </p:sp>
      <p:sp>
        <p:nvSpPr>
          <p:cNvPr id="3" name="Content Placeholder 2"/>
          <p:cNvSpPr>
            <a:spLocks noGrp="1"/>
          </p:cNvSpPr>
          <p:nvPr>
            <p:ph idx="1"/>
          </p:nvPr>
        </p:nvSpPr>
        <p:spPr/>
        <p:txBody>
          <a:bodyPr>
            <a:normAutofit/>
          </a:bodyPr>
          <a:lstStyle/>
          <a:p>
            <a:pPr marL="0" indent="0">
              <a:buNone/>
            </a:pPr>
            <a:r>
              <a:rPr lang="en-US" sz="3200" dirty="0"/>
              <a:t>The word </a:t>
            </a:r>
            <a:r>
              <a:rPr lang="en-US" sz="3200" i="1" dirty="0"/>
              <a:t>liberal</a:t>
            </a:r>
            <a:r>
              <a:rPr lang="en-US" sz="3200" dirty="0"/>
              <a:t> was put to use in a quite particular </a:t>
            </a:r>
            <a:r>
              <a:rPr lang="en-US" sz="3200" i="1" dirty="0"/>
              <a:t>political</a:t>
            </a:r>
            <a:r>
              <a:rPr lang="en-US" sz="3200" dirty="0"/>
              <a:t> way.</a:t>
            </a:r>
          </a:p>
        </p:txBody>
      </p:sp>
      <p:sp>
        <p:nvSpPr>
          <p:cNvPr id="4" name="Slide Number Placeholder 3"/>
          <p:cNvSpPr>
            <a:spLocks noGrp="1"/>
          </p:cNvSpPr>
          <p:nvPr>
            <p:ph type="sldNum" sz="quarter" idx="12"/>
          </p:nvPr>
        </p:nvSpPr>
        <p:spPr/>
        <p:txBody>
          <a:bodyPr/>
          <a:lstStyle/>
          <a:p>
            <a:fld id="{459A5F39-4CE7-434C-A5CB-50A363451602}" type="slidenum">
              <a:rPr lang="en-US" smtClean="0"/>
              <a:t>29</a:t>
            </a:fld>
            <a:endParaRPr lang="en-US"/>
          </a:p>
        </p:txBody>
      </p:sp>
    </p:spTree>
    <p:extLst>
      <p:ext uri="{BB962C8B-B14F-4D97-AF65-F5344CB8AC3E}">
        <p14:creationId xmlns:p14="http://schemas.microsoft.com/office/powerpoint/2010/main" val="28423377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CBAB7-3BB6-B44E-9291-A1FA1891B790}"/>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D31B0BA-C844-8B4F-8124-10761AE29AC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75FAF9C2-34B6-8945-BF20-6E3B9BD59E15}"/>
              </a:ext>
            </a:extLst>
          </p:cNvPr>
          <p:cNvSpPr>
            <a:spLocks noGrp="1"/>
          </p:cNvSpPr>
          <p:nvPr>
            <p:ph type="sldNum" sz="quarter" idx="12"/>
          </p:nvPr>
        </p:nvSpPr>
        <p:spPr/>
        <p:txBody>
          <a:bodyPr/>
          <a:lstStyle/>
          <a:p>
            <a:fld id="{459A5F39-4CE7-434C-A5CB-50A363451602}" type="slidenum">
              <a:rPr lang="en-US" smtClean="0"/>
              <a:t>3</a:t>
            </a:fld>
            <a:endParaRPr lang="en-US"/>
          </a:p>
        </p:txBody>
      </p:sp>
      <p:pic>
        <p:nvPicPr>
          <p:cNvPr id="5" name="Picture 4">
            <a:extLst>
              <a:ext uri="{FF2B5EF4-FFF2-40B4-BE49-F238E27FC236}">
                <a16:creationId xmlns:a16="http://schemas.microsoft.com/office/drawing/2014/main" id="{7A29925D-D898-5C4C-B6B7-1965B234A947}"/>
              </a:ext>
            </a:extLst>
          </p:cNvPr>
          <p:cNvPicPr>
            <a:picLocks noChangeAspect="1"/>
          </p:cNvPicPr>
          <p:nvPr/>
        </p:nvPicPr>
        <p:blipFill>
          <a:blip r:embed="rId2"/>
          <a:stretch>
            <a:fillRect/>
          </a:stretch>
        </p:blipFill>
        <p:spPr>
          <a:xfrm>
            <a:off x="2485489" y="417685"/>
            <a:ext cx="4089846" cy="5977467"/>
          </a:xfrm>
          <a:prstGeom prst="rect">
            <a:avLst/>
          </a:prstGeom>
        </p:spPr>
      </p:pic>
    </p:spTree>
    <p:extLst>
      <p:ext uri="{BB962C8B-B14F-4D97-AF65-F5344CB8AC3E}">
        <p14:creationId xmlns:p14="http://schemas.microsoft.com/office/powerpoint/2010/main" val="4883205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William Robertson</a:t>
            </a:r>
          </a:p>
        </p:txBody>
      </p:sp>
      <p:sp>
        <p:nvSpPr>
          <p:cNvPr id="3" name="Content Placeholder 2"/>
          <p:cNvSpPr>
            <a:spLocks noGrp="1"/>
          </p:cNvSpPr>
          <p:nvPr>
            <p:ph idx="1"/>
          </p:nvPr>
        </p:nvSpPr>
        <p:spPr/>
        <p:txBody>
          <a:bodyPr>
            <a:normAutofit/>
          </a:bodyPr>
          <a:lstStyle/>
          <a:p>
            <a:pPr marL="0" indent="0">
              <a:spcBef>
                <a:spcPts val="0"/>
              </a:spcBef>
              <a:buNone/>
            </a:pPr>
            <a:endParaRPr lang="en-US" sz="2800" dirty="0"/>
          </a:p>
          <a:p>
            <a:pPr marL="0" indent="0">
              <a:spcBef>
                <a:spcPts val="0"/>
              </a:spcBef>
              <a:buNone/>
            </a:pPr>
            <a:endParaRPr lang="en-US" sz="2800" dirty="0"/>
          </a:p>
          <a:p>
            <a:pPr marL="0" indent="0">
              <a:spcBef>
                <a:spcPts val="0"/>
              </a:spcBef>
              <a:buNone/>
            </a:pPr>
            <a:endParaRPr lang="en-US" sz="2800" dirty="0"/>
          </a:p>
          <a:p>
            <a:pPr marL="0" indent="0">
              <a:spcBef>
                <a:spcPts val="0"/>
              </a:spcBef>
              <a:buNone/>
            </a:pPr>
            <a:r>
              <a:rPr lang="en-US" sz="2800" dirty="0"/>
              <a:t>					(1721-1793)</a:t>
            </a:r>
          </a:p>
          <a:p>
            <a:pPr marL="0" indent="0">
              <a:spcBef>
                <a:spcPts val="0"/>
              </a:spcBef>
              <a:buNone/>
            </a:pPr>
            <a:endParaRPr lang="en-US" sz="2800" dirty="0"/>
          </a:p>
          <a:p>
            <a:pPr marL="0" indent="0">
              <a:spcBef>
                <a:spcPts val="0"/>
              </a:spcBef>
              <a:buNone/>
            </a:pPr>
            <a:r>
              <a:rPr lang="en-US" sz="2800" i="1" dirty="0"/>
              <a:t>History of the Reign of the Emperor Charles V, with a View of the Progress of Society in Europe</a:t>
            </a:r>
            <a:r>
              <a:rPr lang="en-US" sz="2800" dirty="0"/>
              <a:t> (1769, 4 vols)		</a:t>
            </a:r>
          </a:p>
          <a:p>
            <a:pPr marL="0" indent="0">
              <a:spcBef>
                <a:spcPts val="0"/>
              </a:spcBef>
              <a:buNone/>
            </a:pPr>
            <a:endParaRPr lang="en-US" dirty="0"/>
          </a:p>
          <a:p>
            <a:pPr marL="0" indent="0">
              <a:spcBef>
                <a:spcPts val="0"/>
              </a:spcBef>
              <a:buNone/>
            </a:pPr>
            <a:endParaRPr lang="en-US" dirty="0"/>
          </a:p>
        </p:txBody>
      </p:sp>
      <p:sp>
        <p:nvSpPr>
          <p:cNvPr id="4" name="Slide Number Placeholder 3"/>
          <p:cNvSpPr>
            <a:spLocks noGrp="1"/>
          </p:cNvSpPr>
          <p:nvPr>
            <p:ph type="sldNum" sz="quarter" idx="12"/>
          </p:nvPr>
        </p:nvSpPr>
        <p:spPr/>
        <p:txBody>
          <a:bodyPr/>
          <a:lstStyle/>
          <a:p>
            <a:fld id="{459A5F39-4CE7-434C-A5CB-50A363451602}" type="slidenum">
              <a:rPr lang="en-US" smtClean="0"/>
              <a:t>30</a:t>
            </a:fld>
            <a:endParaRPr lang="en-US"/>
          </a:p>
        </p:txBody>
      </p:sp>
      <p:sp>
        <p:nvSpPr>
          <p:cNvPr id="5" name="Shape 254"/>
          <p:cNvSpPr/>
          <p:nvPr/>
        </p:nvSpPr>
        <p:spPr>
          <a:xfrm>
            <a:off x="1255738" y="1338564"/>
            <a:ext cx="3356389" cy="2642674"/>
          </a:xfrm>
          <a:prstGeom prst="rect">
            <a:avLst/>
          </a:prstGeom>
          <a:blipFill>
            <a:blip r:embed="rId2"/>
            <a:stretch>
              <a:fillRect/>
            </a:stretch>
          </a:blipFill>
        </p:spPr>
      </p:sp>
    </p:spTree>
    <p:extLst>
      <p:ext uri="{BB962C8B-B14F-4D97-AF65-F5344CB8AC3E}">
        <p14:creationId xmlns:p14="http://schemas.microsoft.com/office/powerpoint/2010/main" val="2410238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William Robertson</a:t>
            </a:r>
          </a:p>
        </p:txBody>
      </p:sp>
      <p:sp>
        <p:nvSpPr>
          <p:cNvPr id="3" name="Content Placeholder 2"/>
          <p:cNvSpPr>
            <a:spLocks noGrp="1"/>
          </p:cNvSpPr>
          <p:nvPr>
            <p:ph idx="1"/>
          </p:nvPr>
        </p:nvSpPr>
        <p:spPr/>
        <p:txBody>
          <a:bodyPr>
            <a:normAutofit fontScale="62500" lnSpcReduction="20000"/>
          </a:bodyPr>
          <a:lstStyle/>
          <a:p>
            <a:pPr lvl="0">
              <a:spcBef>
                <a:spcPts val="600"/>
              </a:spcBef>
              <a:buClr>
                <a:schemeClr val="dk2"/>
              </a:buClr>
              <a:buSzPct val="25000"/>
              <a:buNone/>
            </a:pPr>
            <a:r>
              <a:rPr lang="en" dirty="0">
                <a:latin typeface="Trebuchet MS"/>
                <a:ea typeface="Trebuchet MS"/>
                <a:cs typeface="Trebuchet MS"/>
                <a:sym typeface="Trebuchet MS"/>
                <a:rtl val="0"/>
              </a:rPr>
              <a:t>The Scottish historian and Principal of the University of Edinburgh</a:t>
            </a:r>
            <a:r>
              <a:rPr lang="en-US" dirty="0">
                <a:latin typeface="Trebuchet MS"/>
                <a:ea typeface="Trebuchet MS"/>
                <a:cs typeface="Trebuchet MS"/>
                <a:sym typeface="Trebuchet MS"/>
                <a:rtl val="0"/>
              </a:rPr>
              <a:t>, and leader in the Church of Scotland</a:t>
            </a:r>
            <a:r>
              <a:rPr lang="en" dirty="0">
                <a:latin typeface="Trebuchet MS"/>
                <a:ea typeface="Trebuchet MS"/>
                <a:cs typeface="Trebuchet MS"/>
                <a:sym typeface="Trebuchet MS"/>
                <a:rtl val="0"/>
              </a:rPr>
              <a:t>. </a:t>
            </a:r>
            <a:endParaRPr lang="en-US" dirty="0">
              <a:latin typeface="Trebuchet MS"/>
              <a:ea typeface="Trebuchet MS"/>
              <a:cs typeface="Trebuchet MS"/>
              <a:sym typeface="Trebuchet MS"/>
              <a:rtl val="0"/>
            </a:endParaRPr>
          </a:p>
          <a:p>
            <a:pPr lvl="0">
              <a:spcBef>
                <a:spcPts val="600"/>
              </a:spcBef>
              <a:buClr>
                <a:schemeClr val="dk2"/>
              </a:buClr>
              <a:buSzPct val="25000"/>
              <a:buNone/>
            </a:pPr>
            <a:endParaRPr lang="en-US" dirty="0">
              <a:latin typeface="Trebuchet MS"/>
              <a:ea typeface="Trebuchet MS"/>
              <a:cs typeface="Trebuchet MS"/>
              <a:sym typeface="Trebuchet MS"/>
              <a:rtl val="0"/>
            </a:endParaRPr>
          </a:p>
          <a:p>
            <a:pPr lvl="0">
              <a:spcBef>
                <a:spcPts val="600"/>
              </a:spcBef>
              <a:buClr>
                <a:schemeClr val="dk2"/>
              </a:buClr>
              <a:buSzPct val="25000"/>
              <a:buNone/>
            </a:pPr>
            <a:r>
              <a:rPr lang="en" dirty="0">
                <a:latin typeface="Trebuchet MS"/>
                <a:ea typeface="Trebuchet MS"/>
                <a:cs typeface="Trebuchet MS"/>
                <a:sym typeface="Trebuchet MS"/>
                <a:rtl val="0"/>
              </a:rPr>
              <a:t>Some examples:</a:t>
            </a:r>
          </a:p>
          <a:p>
            <a:endParaRPr lang="en" dirty="0">
              <a:latin typeface="Trebuchet MS"/>
              <a:ea typeface="Trebuchet MS"/>
              <a:cs typeface="Trebuchet MS"/>
              <a:sym typeface="Trebuchet MS"/>
              <a:rtl val="0"/>
            </a:endParaRPr>
          </a:p>
          <a:p>
            <a:pPr lvl="0">
              <a:spcBef>
                <a:spcPts val="600"/>
              </a:spcBef>
              <a:buClr>
                <a:schemeClr val="dk2"/>
              </a:buClr>
              <a:buSzPct val="25000"/>
              <a:buNone/>
            </a:pPr>
            <a:r>
              <a:rPr lang="en" u="sng" dirty="0">
                <a:sym typeface="Trebuchet MS"/>
                <a:rtl val="0"/>
              </a:rPr>
              <a:t>17</a:t>
            </a:r>
            <a:r>
              <a:rPr lang="en" u="sng" dirty="0">
                <a:rtl val="0"/>
              </a:rPr>
              <a:t>69</a:t>
            </a:r>
            <a:r>
              <a:rPr lang="en" u="sng" dirty="0">
                <a:sym typeface="Trebuchet MS"/>
                <a:rtl val="0"/>
              </a:rPr>
              <a:t>, </a:t>
            </a:r>
            <a:r>
              <a:rPr lang="en" i="1" u="sng" dirty="0">
                <a:sym typeface="Trebuchet MS"/>
                <a:rtl val="0"/>
              </a:rPr>
              <a:t>The </a:t>
            </a:r>
            <a:r>
              <a:rPr lang="en-US" i="1" u="sng" dirty="0">
                <a:sym typeface="Trebuchet MS"/>
                <a:rtl val="0"/>
              </a:rPr>
              <a:t>H</a:t>
            </a:r>
            <a:r>
              <a:rPr lang="en" i="1" u="sng" dirty="0">
                <a:sym typeface="Trebuchet MS"/>
                <a:rtl val="0"/>
              </a:rPr>
              <a:t>istory of the </a:t>
            </a:r>
            <a:r>
              <a:rPr lang="en-US" i="1" u="sng" dirty="0">
                <a:sym typeface="Trebuchet MS"/>
                <a:rtl val="0"/>
              </a:rPr>
              <a:t>R</a:t>
            </a:r>
            <a:r>
              <a:rPr lang="en" i="1" u="sng" dirty="0">
                <a:sym typeface="Trebuchet MS"/>
                <a:rtl val="0"/>
              </a:rPr>
              <a:t>eign of the Emperor Charles V</a:t>
            </a:r>
            <a:r>
              <a:rPr lang="en" u="sng" dirty="0">
                <a:sym typeface="Trebuchet MS"/>
                <a:rtl val="0"/>
              </a:rPr>
              <a:t>, Volume </a:t>
            </a:r>
            <a:r>
              <a:rPr lang="en" u="sng" dirty="0">
                <a:rtl val="0"/>
              </a:rPr>
              <a:t>1</a:t>
            </a:r>
            <a:r>
              <a:rPr lang="en" dirty="0">
                <a:latin typeface="Trebuchet MS"/>
                <a:ea typeface="Trebuchet MS"/>
                <a:cs typeface="Trebuchet MS"/>
                <a:sym typeface="Trebuchet MS"/>
                <a:rtl val="0"/>
              </a:rPr>
              <a:t>:</a:t>
            </a:r>
          </a:p>
          <a:p>
            <a:pPr lvl="0">
              <a:spcBef>
                <a:spcPts val="600"/>
              </a:spcBef>
              <a:buClr>
                <a:schemeClr val="dk2"/>
              </a:buClr>
              <a:buSzPct val="25000"/>
              <a:buNone/>
            </a:pPr>
            <a:r>
              <a:rPr lang="en" dirty="0">
                <a:latin typeface="Trebuchet MS"/>
                <a:ea typeface="Trebuchet MS"/>
                <a:cs typeface="Trebuchet MS"/>
                <a:sym typeface="Trebuchet MS"/>
                <a:rtl val="0"/>
              </a:rPr>
              <a:t> “</a:t>
            </a:r>
            <a:r>
              <a:rPr lang="en" dirty="0">
                <a:rtl val="0"/>
              </a:rPr>
              <a:t>The revival of the knowledge and study of the Roman law, co-operated with the causes which I have mentioned, in introducing </a:t>
            </a:r>
            <a:r>
              <a:rPr lang="en" sz="2800" b="1" dirty="0">
                <a:rtl val="0"/>
              </a:rPr>
              <a:t>more just and liberal ideas</a:t>
            </a:r>
            <a:r>
              <a:rPr lang="en" sz="2800" dirty="0">
                <a:rtl val="0"/>
              </a:rPr>
              <a:t> </a:t>
            </a:r>
            <a:r>
              <a:rPr lang="en" dirty="0">
                <a:rtl val="0"/>
              </a:rPr>
              <a:t>concerning the nature of government, and the administration of justice.</a:t>
            </a:r>
            <a:r>
              <a:rPr lang="en" dirty="0">
                <a:latin typeface="Trebuchet MS"/>
                <a:ea typeface="Trebuchet MS"/>
                <a:cs typeface="Trebuchet MS"/>
                <a:sym typeface="Trebuchet MS"/>
                <a:rtl val="0"/>
              </a:rPr>
              <a:t>”</a:t>
            </a:r>
          </a:p>
          <a:p>
            <a:endParaRPr lang="en" dirty="0">
              <a:latin typeface="Trebuchet MS"/>
              <a:ea typeface="Trebuchet MS"/>
              <a:cs typeface="Trebuchet MS"/>
              <a:sym typeface="Trebuchet MS"/>
              <a:rtl val="0"/>
            </a:endParaRPr>
          </a:p>
          <a:p>
            <a:pPr lvl="0">
              <a:spcBef>
                <a:spcPts val="600"/>
              </a:spcBef>
              <a:buClr>
                <a:schemeClr val="dk2"/>
              </a:buClr>
              <a:buSzPct val="25000"/>
              <a:buNone/>
            </a:pPr>
            <a:r>
              <a:rPr lang="en" dirty="0">
                <a:rtl val="0"/>
              </a:rPr>
              <a:t>“Every little community subsisting on its own domestick stock, and satisfied with it, is either unacquainted with the states around it, or at variance with them. Society and manners must be considerably improved, and many provisions must be made for public order and personal security, before a </a:t>
            </a:r>
            <a:r>
              <a:rPr lang="en" sz="2800" b="1" dirty="0">
                <a:rtl val="0"/>
              </a:rPr>
              <a:t>liberal intercourse </a:t>
            </a:r>
            <a:r>
              <a:rPr lang="en" dirty="0">
                <a:rtl val="0"/>
              </a:rPr>
              <a:t>can take place between different nations.”</a:t>
            </a:r>
          </a:p>
          <a:p>
            <a:pPr marL="0" indent="0">
              <a:buNone/>
            </a:pPr>
            <a:endParaRPr lang="en-US" dirty="0"/>
          </a:p>
        </p:txBody>
      </p:sp>
      <p:sp>
        <p:nvSpPr>
          <p:cNvPr id="4" name="Slide Number Placeholder 3"/>
          <p:cNvSpPr>
            <a:spLocks noGrp="1"/>
          </p:cNvSpPr>
          <p:nvPr>
            <p:ph type="sldNum" sz="quarter" idx="12"/>
          </p:nvPr>
        </p:nvSpPr>
        <p:spPr/>
        <p:txBody>
          <a:bodyPr/>
          <a:lstStyle/>
          <a:p>
            <a:fld id="{459A5F39-4CE7-434C-A5CB-50A363451602}" type="slidenum">
              <a:rPr lang="en-US" smtClean="0"/>
              <a:t>31</a:t>
            </a:fld>
            <a:endParaRPr lang="en-US"/>
          </a:p>
        </p:txBody>
      </p:sp>
    </p:spTree>
    <p:extLst>
      <p:ext uri="{BB962C8B-B14F-4D97-AF65-F5344CB8AC3E}">
        <p14:creationId xmlns:p14="http://schemas.microsoft.com/office/powerpoint/2010/main" val="25389682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William Robertson</a:t>
            </a:r>
          </a:p>
        </p:txBody>
      </p:sp>
      <p:sp>
        <p:nvSpPr>
          <p:cNvPr id="3" name="Content Placeholder 2"/>
          <p:cNvSpPr>
            <a:spLocks noGrp="1"/>
          </p:cNvSpPr>
          <p:nvPr>
            <p:ph idx="1"/>
          </p:nvPr>
        </p:nvSpPr>
        <p:spPr/>
        <p:txBody>
          <a:bodyPr>
            <a:normAutofit fontScale="62500" lnSpcReduction="20000"/>
          </a:bodyPr>
          <a:lstStyle/>
          <a:p>
            <a:pPr lvl="0" indent="-25401">
              <a:spcBef>
                <a:spcPts val="600"/>
              </a:spcBef>
              <a:buClr>
                <a:schemeClr val="dk2"/>
              </a:buClr>
              <a:buSzPct val="277776"/>
              <a:buNone/>
            </a:pPr>
            <a:r>
              <a:rPr lang="en" dirty="0"/>
              <a:t>“When the manners of the European nations became more gentle, and their</a:t>
            </a:r>
            <a:r>
              <a:rPr lang="en" sz="2800" dirty="0"/>
              <a:t> </a:t>
            </a:r>
            <a:r>
              <a:rPr lang="en" sz="2800" b="1" dirty="0"/>
              <a:t>ideas more liberal</a:t>
            </a:r>
            <a:r>
              <a:rPr lang="en" dirty="0"/>
              <a:t>, slaves who married without their master's consent, were subjected only to a fine.”</a:t>
            </a:r>
          </a:p>
          <a:p>
            <a:endParaRPr lang="en" dirty="0"/>
          </a:p>
          <a:p>
            <a:pPr lvl="0" indent="-25401">
              <a:spcBef>
                <a:spcPts val="600"/>
              </a:spcBef>
              <a:buClr>
                <a:schemeClr val="dk2"/>
              </a:buClr>
              <a:buSzPct val="277776"/>
              <a:buNone/>
            </a:pPr>
            <a:r>
              <a:rPr lang="en" dirty="0"/>
              <a:t>“...but the ideas are singular, and much more</a:t>
            </a:r>
            <a:r>
              <a:rPr lang="en" sz="2800" dirty="0"/>
              <a:t> </a:t>
            </a:r>
            <a:r>
              <a:rPr lang="en" sz="2800" b="1" dirty="0"/>
              <a:t>liberal</a:t>
            </a:r>
            <a:r>
              <a:rPr lang="en" sz="2800" dirty="0"/>
              <a:t> </a:t>
            </a:r>
            <a:r>
              <a:rPr lang="en" dirty="0"/>
              <a:t>and enlarged than one could expect in that age. A popular monarch of Great Britain could hardly address himself to parliament, in terms more favourable to</a:t>
            </a:r>
            <a:r>
              <a:rPr lang="en" sz="2800" dirty="0"/>
              <a:t> </a:t>
            </a:r>
            <a:r>
              <a:rPr lang="en" sz="2800" b="1" dirty="0"/>
              <a:t>publick liberty</a:t>
            </a:r>
            <a:r>
              <a:rPr lang="en" dirty="0"/>
              <a:t>. There occurs in the History of France a striking instance of the progress which the </a:t>
            </a:r>
            <a:r>
              <a:rPr lang="en" sz="2800" b="1" dirty="0"/>
              <a:t>principles of liberty</a:t>
            </a:r>
            <a:r>
              <a:rPr lang="en" sz="2800" dirty="0"/>
              <a:t> </a:t>
            </a:r>
            <a:r>
              <a:rPr lang="en" dirty="0"/>
              <a:t>had made in that kingdom, and of the influence which the deputies of towns had acquired in the States General.”</a:t>
            </a:r>
          </a:p>
          <a:p>
            <a:endParaRPr lang="en" dirty="0"/>
          </a:p>
          <a:p>
            <a:pPr lvl="0" indent="-25401">
              <a:spcBef>
                <a:spcPts val="600"/>
              </a:spcBef>
              <a:buClr>
                <a:schemeClr val="dk2"/>
              </a:buClr>
              <a:buSzPct val="277776"/>
              <a:buNone/>
            </a:pPr>
            <a:r>
              <a:rPr lang="en" dirty="0"/>
              <a:t>“That may have been the case, but these men possessed the confidence of the people ; and the measures which they proposed as the most popular and acceptable, plainly prove that the </a:t>
            </a:r>
            <a:r>
              <a:rPr lang="en" sz="2800" b="1" dirty="0"/>
              <a:t>spirit of liberty</a:t>
            </a:r>
            <a:r>
              <a:rPr lang="en" sz="2800" dirty="0"/>
              <a:t> </a:t>
            </a:r>
            <a:r>
              <a:rPr lang="en" dirty="0"/>
              <a:t>had spread wonderfully, and that the ideas which then prevailed in France concerning government were extremely </a:t>
            </a:r>
            <a:r>
              <a:rPr lang="en" sz="2800" b="1" dirty="0"/>
              <a:t>liberal</a:t>
            </a:r>
            <a:r>
              <a:rPr lang="en" dirty="0"/>
              <a:t>.”</a:t>
            </a:r>
          </a:p>
          <a:p>
            <a:pPr marL="0" indent="0">
              <a:buNone/>
            </a:pPr>
            <a:endParaRPr lang="en-US" dirty="0"/>
          </a:p>
        </p:txBody>
      </p:sp>
      <p:sp>
        <p:nvSpPr>
          <p:cNvPr id="4" name="Slide Number Placeholder 3"/>
          <p:cNvSpPr>
            <a:spLocks noGrp="1"/>
          </p:cNvSpPr>
          <p:nvPr>
            <p:ph type="sldNum" sz="quarter" idx="12"/>
          </p:nvPr>
        </p:nvSpPr>
        <p:spPr/>
        <p:txBody>
          <a:bodyPr/>
          <a:lstStyle/>
          <a:p>
            <a:fld id="{459A5F39-4CE7-434C-A5CB-50A363451602}" type="slidenum">
              <a:rPr lang="en-US" smtClean="0"/>
              <a:t>32</a:t>
            </a:fld>
            <a:endParaRPr lang="en-US"/>
          </a:p>
        </p:txBody>
      </p:sp>
    </p:spTree>
    <p:extLst>
      <p:ext uri="{BB962C8B-B14F-4D97-AF65-F5344CB8AC3E}">
        <p14:creationId xmlns:p14="http://schemas.microsoft.com/office/powerpoint/2010/main" val="28372981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William Robertson</a:t>
            </a:r>
          </a:p>
        </p:txBody>
      </p:sp>
      <p:sp>
        <p:nvSpPr>
          <p:cNvPr id="3" name="Content Placeholder 2"/>
          <p:cNvSpPr>
            <a:spLocks noGrp="1"/>
          </p:cNvSpPr>
          <p:nvPr>
            <p:ph idx="1"/>
          </p:nvPr>
        </p:nvSpPr>
        <p:spPr/>
        <p:txBody>
          <a:bodyPr>
            <a:normAutofit fontScale="62500" lnSpcReduction="20000"/>
          </a:bodyPr>
          <a:lstStyle/>
          <a:p>
            <a:pPr lvl="0" indent="-25401">
              <a:spcBef>
                <a:spcPts val="600"/>
              </a:spcBef>
              <a:buClr>
                <a:schemeClr val="dk2"/>
              </a:buClr>
              <a:buSzPct val="277776"/>
              <a:buNone/>
            </a:pPr>
            <a:r>
              <a:rPr lang="en" dirty="0"/>
              <a:t>“...the spirit and zeal with which they contended for those liberties and rights without which it is impossible to carry on commerce to advantage. The vigorous efforts of a society </a:t>
            </a:r>
            <a:r>
              <a:rPr lang="en-US" dirty="0"/>
              <a:t>of merchants </a:t>
            </a:r>
            <a:r>
              <a:rPr lang="en" dirty="0"/>
              <a:t>attentive only to commercial objects, could not fail of diffusing over Europe new and more </a:t>
            </a:r>
            <a:r>
              <a:rPr lang="en" sz="2800" b="1" dirty="0"/>
              <a:t>liberal ideas</a:t>
            </a:r>
            <a:r>
              <a:rPr lang="en" sz="2800" dirty="0"/>
              <a:t> </a:t>
            </a:r>
            <a:r>
              <a:rPr lang="en" dirty="0"/>
              <a:t>concerning justice and order whereever they settled.”</a:t>
            </a:r>
          </a:p>
          <a:p>
            <a:pPr lvl="0" indent="-25401">
              <a:spcBef>
                <a:spcPts val="600"/>
              </a:spcBef>
              <a:buClr>
                <a:schemeClr val="dk2"/>
              </a:buClr>
              <a:buSzPct val="277776"/>
              <a:buNone/>
            </a:pPr>
            <a:r>
              <a:rPr lang="en" dirty="0"/>
              <a:t>“The Aragonese were no less solicitous to secure the personal rights of individuals, than to maintain the freedom of the constitution ; and the spirit of their statutes with respect to both was equally </a:t>
            </a:r>
            <a:r>
              <a:rPr lang="en" sz="2800" b="1" dirty="0"/>
              <a:t>liberal</a:t>
            </a:r>
            <a:r>
              <a:rPr lang="en" dirty="0"/>
              <a:t>.”</a:t>
            </a:r>
          </a:p>
          <a:p>
            <a:pPr lvl="0">
              <a:buClr>
                <a:schemeClr val="dk2"/>
              </a:buClr>
              <a:buSzPct val="166666"/>
              <a:buFont typeface="Trebuchet MS"/>
              <a:buChar char="•"/>
            </a:pPr>
            <a:r>
              <a:rPr lang="en" dirty="0"/>
              <a:t> </a:t>
            </a:r>
            <a:r>
              <a:rPr lang="en" u="sng" dirty="0"/>
              <a:t>From a 1776 letter to Smith</a:t>
            </a:r>
            <a:r>
              <a:rPr lang="en" dirty="0"/>
              <a:t>:</a:t>
            </a:r>
          </a:p>
          <a:p>
            <a:pPr lvl="0" indent="0">
              <a:buClr>
                <a:schemeClr val="dk2"/>
              </a:buClr>
              <a:buSzPct val="25000"/>
              <a:buNone/>
            </a:pPr>
            <a:r>
              <a:rPr lang="en" dirty="0"/>
              <a:t>“You have formed into a regular and consistent system one of the most intricate and important parts of political science, and if the English be capable of extending their ideas beyond the narrow and</a:t>
            </a:r>
            <a:r>
              <a:rPr lang="en" sz="2800" dirty="0"/>
              <a:t> </a:t>
            </a:r>
            <a:r>
              <a:rPr lang="en" sz="2800" b="1" dirty="0"/>
              <a:t>illiberal</a:t>
            </a:r>
            <a:r>
              <a:rPr lang="en" sz="2800" dirty="0"/>
              <a:t> </a:t>
            </a:r>
            <a:r>
              <a:rPr lang="en" dirty="0"/>
              <a:t>arrangements introduced by the mercantile supporters of Revolution principles, and countenanced by Locke and some of their favourite writers, I should think your Book will occasion a total change in several important articles both in police and finance. ...many of your observations concerning the Colonies are of capital importance to me. I shall often follow you as my Guide and instructor.”</a:t>
            </a:r>
          </a:p>
          <a:p>
            <a:pPr marL="0" indent="0">
              <a:buNone/>
            </a:pPr>
            <a:endParaRPr lang="en-US" dirty="0"/>
          </a:p>
        </p:txBody>
      </p:sp>
      <p:sp>
        <p:nvSpPr>
          <p:cNvPr id="4" name="Slide Number Placeholder 3"/>
          <p:cNvSpPr>
            <a:spLocks noGrp="1"/>
          </p:cNvSpPr>
          <p:nvPr>
            <p:ph type="sldNum" sz="quarter" idx="12"/>
          </p:nvPr>
        </p:nvSpPr>
        <p:spPr/>
        <p:txBody>
          <a:bodyPr/>
          <a:lstStyle/>
          <a:p>
            <a:fld id="{459A5F39-4CE7-434C-A5CB-50A363451602}" type="slidenum">
              <a:rPr lang="en-US" smtClean="0"/>
              <a:t>33</a:t>
            </a:fld>
            <a:endParaRPr lang="en-US"/>
          </a:p>
        </p:txBody>
      </p:sp>
    </p:spTree>
    <p:extLst>
      <p:ext uri="{BB962C8B-B14F-4D97-AF65-F5344CB8AC3E}">
        <p14:creationId xmlns:p14="http://schemas.microsoft.com/office/powerpoint/2010/main" val="41373520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William Robertson</a:t>
            </a:r>
          </a:p>
        </p:txBody>
      </p:sp>
      <p:sp>
        <p:nvSpPr>
          <p:cNvPr id="3" name="Content Placeholder 2"/>
          <p:cNvSpPr>
            <a:spLocks noGrp="1"/>
          </p:cNvSpPr>
          <p:nvPr>
            <p:ph idx="1"/>
          </p:nvPr>
        </p:nvSpPr>
        <p:spPr/>
        <p:txBody>
          <a:bodyPr>
            <a:normAutofit fontScale="85000" lnSpcReduction="20000"/>
          </a:bodyPr>
          <a:lstStyle/>
          <a:p>
            <a:pPr lvl="0">
              <a:spcBef>
                <a:spcPts val="600"/>
              </a:spcBef>
              <a:buClr>
                <a:schemeClr val="dk2"/>
              </a:buClr>
              <a:buSzPct val="25000"/>
              <a:buNone/>
            </a:pPr>
            <a:r>
              <a:rPr lang="en" dirty="0">
                <a:solidFill>
                  <a:srgbClr val="FFFFFF"/>
                </a:solidFill>
                <a:latin typeface="Trebuchet MS"/>
                <a:ea typeface="Trebuchet MS"/>
                <a:cs typeface="Trebuchet MS"/>
                <a:sym typeface="Trebuchet MS"/>
                <a:rtl val="0"/>
              </a:rPr>
              <a:t>A year later in 1777, Robertson published his </a:t>
            </a:r>
            <a:r>
              <a:rPr lang="en" i="1" dirty="0">
                <a:solidFill>
                  <a:srgbClr val="FFFFFF"/>
                </a:solidFill>
                <a:latin typeface="Trebuchet MS"/>
                <a:ea typeface="Trebuchet MS"/>
                <a:cs typeface="Trebuchet MS"/>
                <a:sym typeface="Trebuchet MS"/>
                <a:rtl val="0"/>
              </a:rPr>
              <a:t>History of the Discovery and Settlement of America</a:t>
            </a:r>
            <a:r>
              <a:rPr lang="en" dirty="0">
                <a:solidFill>
                  <a:srgbClr val="FFFFFF"/>
                </a:solidFill>
                <a:latin typeface="Trebuchet MS"/>
                <a:ea typeface="Trebuchet MS"/>
                <a:cs typeface="Trebuchet MS"/>
                <a:sym typeface="Trebuchet MS"/>
                <a:rtl val="0"/>
              </a:rPr>
              <a:t>, in which he wrote:</a:t>
            </a:r>
          </a:p>
          <a:p>
            <a:pPr lvl="0">
              <a:spcBef>
                <a:spcPts val="600"/>
              </a:spcBef>
              <a:buClr>
                <a:schemeClr val="dk2"/>
              </a:buClr>
              <a:buSzPct val="25000"/>
              <a:buNone/>
            </a:pPr>
            <a:r>
              <a:rPr lang="en-US" dirty="0">
                <a:solidFill>
                  <a:srgbClr val="FFFFFF"/>
                </a:solidFill>
                <a:latin typeface="Trebuchet MS"/>
                <a:ea typeface="Trebuchet MS"/>
                <a:cs typeface="Trebuchet MS"/>
                <a:sym typeface="Trebuchet MS"/>
                <a:rtl val="0"/>
              </a:rPr>
              <a:t>	</a:t>
            </a:r>
          </a:p>
          <a:p>
            <a:pPr lvl="0">
              <a:spcBef>
                <a:spcPts val="600"/>
              </a:spcBef>
              <a:buClr>
                <a:schemeClr val="dk2"/>
              </a:buClr>
              <a:buSzPct val="25000"/>
              <a:buNone/>
            </a:pPr>
            <a:r>
              <a:rPr lang="en-US" dirty="0">
                <a:solidFill>
                  <a:srgbClr val="FFFFFF"/>
                </a:solidFill>
                <a:latin typeface="Trebuchet MS"/>
                <a:ea typeface="Trebuchet MS"/>
                <a:cs typeface="Trebuchet MS"/>
                <a:sym typeface="Trebuchet MS"/>
                <a:rtl val="0"/>
              </a:rPr>
              <a:t>	</a:t>
            </a:r>
            <a:r>
              <a:rPr lang="en" dirty="0">
                <a:solidFill>
                  <a:srgbClr val="FFFFFF"/>
                </a:solidFill>
                <a:latin typeface="Trebuchet MS"/>
                <a:ea typeface="Trebuchet MS"/>
                <a:cs typeface="Trebuchet MS"/>
                <a:sym typeface="Trebuchet MS"/>
                <a:rtl val="0"/>
              </a:rPr>
              <a:t>"What may be the effects of opening this communication between countries destined by their situation for reciprocal intercourse cannot yet be determined by experience. They can hardly fail of being beneficial and extensive. The motives for granting this permission are manifestly no less laudable than the </a:t>
            </a:r>
            <a:r>
              <a:rPr lang="en" sz="2800" b="1" dirty="0">
                <a:solidFill>
                  <a:srgbClr val="FFFFFF"/>
                </a:solidFill>
                <a:latin typeface="Trebuchet MS"/>
                <a:ea typeface="Trebuchet MS"/>
                <a:cs typeface="Trebuchet MS"/>
                <a:sym typeface="Trebuchet MS"/>
                <a:rtl val="0"/>
              </a:rPr>
              <a:t>principle on which it is founded is liberal</a:t>
            </a:r>
            <a:r>
              <a:rPr lang="en" dirty="0">
                <a:solidFill>
                  <a:srgbClr val="FFFFFF"/>
                </a:solidFill>
                <a:latin typeface="Trebuchet MS"/>
                <a:ea typeface="Trebuchet MS"/>
                <a:cs typeface="Trebuchet MS"/>
                <a:sym typeface="Trebuchet MS"/>
                <a:rtl val="0"/>
              </a:rPr>
              <a:t>; and both discover the progress of a spirit in Spain, far elevated above the narrow prejudices and maxims on which her system for regulating the trade and conducting the government of her colonies was originally founded. ...The nation has adopted more </a:t>
            </a:r>
            <a:r>
              <a:rPr lang="en" b="1" dirty="0">
                <a:solidFill>
                  <a:srgbClr val="FFFFFF"/>
                </a:solidFill>
                <a:latin typeface="Trebuchet MS"/>
                <a:ea typeface="Trebuchet MS"/>
                <a:cs typeface="Trebuchet MS"/>
                <a:sym typeface="Trebuchet MS"/>
                <a:rtl val="0"/>
              </a:rPr>
              <a:t>liberal ideas</a:t>
            </a:r>
            <a:r>
              <a:rPr lang="en" dirty="0">
                <a:solidFill>
                  <a:srgbClr val="FFFFFF"/>
                </a:solidFill>
                <a:latin typeface="Trebuchet MS"/>
                <a:ea typeface="Trebuchet MS"/>
                <a:cs typeface="Trebuchet MS"/>
                <a:sym typeface="Trebuchet MS"/>
                <a:rtl val="0"/>
              </a:rPr>
              <a:t>, not only with respect to commerce, but domestic policy."</a:t>
            </a:r>
          </a:p>
          <a:p>
            <a:pPr marL="0" indent="0">
              <a:buNone/>
            </a:pPr>
            <a:endParaRPr lang="en-US" dirty="0">
              <a:solidFill>
                <a:srgbClr val="FFFFFF"/>
              </a:solidFill>
            </a:endParaRPr>
          </a:p>
        </p:txBody>
      </p:sp>
      <p:sp>
        <p:nvSpPr>
          <p:cNvPr id="4" name="Slide Number Placeholder 3"/>
          <p:cNvSpPr>
            <a:spLocks noGrp="1"/>
          </p:cNvSpPr>
          <p:nvPr>
            <p:ph type="sldNum" sz="quarter" idx="12"/>
          </p:nvPr>
        </p:nvSpPr>
        <p:spPr/>
        <p:txBody>
          <a:bodyPr/>
          <a:lstStyle/>
          <a:p>
            <a:fld id="{459A5F39-4CE7-434C-A5CB-50A363451602}" type="slidenum">
              <a:rPr lang="en-US" smtClean="0"/>
              <a:t>34</a:t>
            </a:fld>
            <a:endParaRPr lang="en-US"/>
          </a:p>
        </p:txBody>
      </p:sp>
    </p:spTree>
    <p:extLst>
      <p:ext uri="{BB962C8B-B14F-4D97-AF65-F5344CB8AC3E}">
        <p14:creationId xmlns:p14="http://schemas.microsoft.com/office/powerpoint/2010/main" val="34080553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Smith letter to Cullen 1774</a:t>
            </a:r>
          </a:p>
        </p:txBody>
      </p:sp>
      <p:sp>
        <p:nvSpPr>
          <p:cNvPr id="3" name="Content Placeholder 2"/>
          <p:cNvSpPr>
            <a:spLocks noGrp="1"/>
          </p:cNvSpPr>
          <p:nvPr>
            <p:ph idx="1"/>
          </p:nvPr>
        </p:nvSpPr>
        <p:spPr/>
        <p:txBody>
          <a:bodyPr>
            <a:normAutofit/>
          </a:bodyPr>
          <a:lstStyle/>
          <a:p>
            <a:pPr lvl="0">
              <a:spcBef>
                <a:spcPts val="600"/>
              </a:spcBef>
              <a:buClr>
                <a:schemeClr val="dk2"/>
              </a:buClr>
              <a:buSzPct val="25000"/>
              <a:buNone/>
            </a:pPr>
            <a:r>
              <a:rPr lang="en" dirty="0">
                <a:solidFill>
                  <a:srgbClr val="FFFFFF"/>
                </a:solidFill>
                <a:latin typeface="Trebuchet MS"/>
                <a:ea typeface="Trebuchet MS"/>
                <a:cs typeface="Trebuchet MS"/>
                <a:sym typeface="Trebuchet MS"/>
                <a:rtl val="0"/>
              </a:rPr>
              <a:t>“That in every profession the fortune of every individual should depend as much as possible upon his merit, and as little as possible upon his privilege, is certainly for the interest of the public. It is even for the interest of every particular profession, which can never so effectually support the general merit and real honour of the greater part of those who exercise it, as by resting on such </a:t>
            </a:r>
            <a:r>
              <a:rPr lang="en" sz="2800" b="1" dirty="0">
                <a:solidFill>
                  <a:srgbClr val="FFF121"/>
                </a:solidFill>
                <a:latin typeface="Trebuchet MS"/>
                <a:ea typeface="Trebuchet MS"/>
                <a:cs typeface="Trebuchet MS"/>
                <a:sym typeface="Trebuchet MS"/>
                <a:rtl val="0"/>
              </a:rPr>
              <a:t>liberal principles</a:t>
            </a:r>
            <a:r>
              <a:rPr lang="en" dirty="0">
                <a:solidFill>
                  <a:srgbClr val="FFFFFF"/>
                </a:solidFill>
                <a:latin typeface="Trebuchet MS"/>
                <a:ea typeface="Trebuchet MS"/>
                <a:cs typeface="Trebuchet MS"/>
                <a:sym typeface="Trebuchet MS"/>
                <a:rtl val="0"/>
              </a:rPr>
              <a:t>.”</a:t>
            </a:r>
          </a:p>
          <a:p>
            <a:pPr marL="0" indent="0">
              <a:buNone/>
            </a:pPr>
            <a:endParaRPr lang="en-US" dirty="0">
              <a:solidFill>
                <a:srgbClr val="FFFFFF"/>
              </a:solidFill>
            </a:endParaRPr>
          </a:p>
        </p:txBody>
      </p:sp>
      <p:sp>
        <p:nvSpPr>
          <p:cNvPr id="4" name="Slide Number Placeholder 3"/>
          <p:cNvSpPr>
            <a:spLocks noGrp="1"/>
          </p:cNvSpPr>
          <p:nvPr>
            <p:ph type="sldNum" sz="quarter" idx="12"/>
          </p:nvPr>
        </p:nvSpPr>
        <p:spPr/>
        <p:txBody>
          <a:bodyPr/>
          <a:lstStyle/>
          <a:p>
            <a:fld id="{459A5F39-4CE7-434C-A5CB-50A363451602}" type="slidenum">
              <a:rPr lang="en-US" smtClean="0"/>
              <a:t>35</a:t>
            </a:fld>
            <a:endParaRPr lang="en-US"/>
          </a:p>
        </p:txBody>
      </p:sp>
    </p:spTree>
    <p:extLst>
      <p:ext uri="{BB962C8B-B14F-4D97-AF65-F5344CB8AC3E}">
        <p14:creationId xmlns:p14="http://schemas.microsoft.com/office/powerpoint/2010/main" val="7268046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Smith, WN</a:t>
            </a:r>
          </a:p>
        </p:txBody>
      </p:sp>
      <p:sp>
        <p:nvSpPr>
          <p:cNvPr id="3" name="Content Placeholder 2"/>
          <p:cNvSpPr>
            <a:spLocks noGrp="1"/>
          </p:cNvSpPr>
          <p:nvPr>
            <p:ph idx="1"/>
          </p:nvPr>
        </p:nvSpPr>
        <p:spPr/>
        <p:txBody>
          <a:bodyPr>
            <a:normAutofit/>
          </a:bodyPr>
          <a:lstStyle/>
          <a:p>
            <a:r>
              <a:rPr lang="en-US" sz="5400" dirty="0"/>
              <a:t>Establishes “liberal” as signifier </a:t>
            </a:r>
          </a:p>
          <a:p>
            <a:pPr marL="0" indent="0">
              <a:buNone/>
            </a:pPr>
            <a:r>
              <a:rPr lang="en-US" sz="5400" dirty="0">
                <a:sym typeface="Wingdings"/>
              </a:rPr>
              <a:t>			 liberalism</a:t>
            </a:r>
          </a:p>
        </p:txBody>
      </p:sp>
      <p:sp>
        <p:nvSpPr>
          <p:cNvPr id="4" name="Slide Number Placeholder 3"/>
          <p:cNvSpPr>
            <a:spLocks noGrp="1"/>
          </p:cNvSpPr>
          <p:nvPr>
            <p:ph type="sldNum" sz="quarter" idx="12"/>
          </p:nvPr>
        </p:nvSpPr>
        <p:spPr/>
        <p:txBody>
          <a:bodyPr/>
          <a:lstStyle/>
          <a:p>
            <a:fld id="{459A5F39-4CE7-434C-A5CB-50A363451602}" type="slidenum">
              <a:rPr lang="en-US" smtClean="0"/>
              <a:t>36</a:t>
            </a:fld>
            <a:endParaRPr lang="en-US"/>
          </a:p>
        </p:txBody>
      </p:sp>
      <p:graphicFrame>
        <p:nvGraphicFramePr>
          <p:cNvPr id="5" name="Object 4"/>
          <p:cNvGraphicFramePr>
            <a:graphicFrameLocks noChangeAspect="1"/>
          </p:cNvGraphicFramePr>
          <p:nvPr>
            <p:extLst>
              <p:ext uri="{D42A27DB-BD31-4B8C-83A1-F6EECF244321}">
                <p14:modId xmlns:p14="http://schemas.microsoft.com/office/powerpoint/2010/main" val="1324862044"/>
              </p:ext>
            </p:extLst>
          </p:nvPr>
        </p:nvGraphicFramePr>
        <p:xfrm>
          <a:off x="-1093240" y="1818715"/>
          <a:ext cx="1876038" cy="4996840"/>
        </p:xfrm>
        <a:graphic>
          <a:graphicData uri="http://schemas.openxmlformats.org/presentationml/2006/ole">
            <mc:AlternateContent xmlns:mc="http://schemas.openxmlformats.org/markup-compatibility/2006">
              <mc:Choice xmlns:v="urn:schemas-microsoft-com:vml" Requires="v">
                <p:oleObj spid="_x0000_s19923" name="Bitmap Image" r:id="rId4" imgW="2010056" imgH="5353797" progId="Paint.Picture">
                  <p:embed/>
                </p:oleObj>
              </mc:Choice>
              <mc:Fallback>
                <p:oleObj name="Bitmap Image" r:id="rId4" imgW="2010056" imgH="5353797" progId="Paint.Picture">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3240" y="1818715"/>
                        <a:ext cx="1876038" cy="499684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36294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Smith WN passages</a:t>
            </a:r>
          </a:p>
        </p:txBody>
      </p:sp>
      <p:sp>
        <p:nvSpPr>
          <p:cNvPr id="3" name="Content Placeholder 2"/>
          <p:cNvSpPr>
            <a:spLocks noGrp="1"/>
          </p:cNvSpPr>
          <p:nvPr>
            <p:ph idx="1"/>
          </p:nvPr>
        </p:nvSpPr>
        <p:spPr/>
        <p:txBody>
          <a:bodyPr>
            <a:normAutofit lnSpcReduction="10000"/>
          </a:bodyPr>
          <a:lstStyle/>
          <a:p>
            <a:pPr lvl="0">
              <a:spcBef>
                <a:spcPts val="600"/>
              </a:spcBef>
              <a:buClr>
                <a:schemeClr val="dk2"/>
              </a:buClr>
              <a:buSzPct val="25000"/>
              <a:buNone/>
            </a:pPr>
            <a:r>
              <a:rPr lang="en" dirty="0">
                <a:solidFill>
                  <a:srgbClr val="FFFFFF"/>
                </a:solidFill>
                <a:latin typeface="Trebuchet MS"/>
                <a:ea typeface="Trebuchet MS"/>
                <a:cs typeface="Trebuchet MS"/>
                <a:sym typeface="Trebuchet MS"/>
                <a:rtl val="0"/>
              </a:rPr>
              <a:t>“[Colbert] had unfortunately embraced all the prejudices of the mercantile system, in its nature </a:t>
            </a:r>
            <a:r>
              <a:rPr lang="en" dirty="0">
                <a:solidFill>
                  <a:srgbClr val="FF89BB"/>
                </a:solidFill>
                <a:latin typeface="Trebuchet MS"/>
                <a:ea typeface="Trebuchet MS"/>
                <a:cs typeface="Trebuchet MS"/>
                <a:sym typeface="Trebuchet MS"/>
                <a:rtl val="0"/>
              </a:rPr>
              <a:t>a system of restraint and regulation</a:t>
            </a:r>
            <a:r>
              <a:rPr lang="en" dirty="0">
                <a:solidFill>
                  <a:srgbClr val="FFFFFF"/>
                </a:solidFill>
                <a:latin typeface="Trebuchet MS"/>
                <a:ea typeface="Trebuchet MS"/>
                <a:cs typeface="Trebuchet MS"/>
                <a:sym typeface="Trebuchet MS"/>
                <a:rtl val="0"/>
              </a:rPr>
              <a:t>…The industry and commerce of a great country he </a:t>
            </a:r>
            <a:r>
              <a:rPr lang="en" dirty="0" err="1">
                <a:solidFill>
                  <a:srgbClr val="FFFFFF"/>
                </a:solidFill>
                <a:latin typeface="Trebuchet MS"/>
                <a:ea typeface="Trebuchet MS"/>
                <a:cs typeface="Trebuchet MS"/>
                <a:sym typeface="Trebuchet MS"/>
                <a:rtl val="0"/>
              </a:rPr>
              <a:t>endeavoured</a:t>
            </a:r>
            <a:r>
              <a:rPr lang="en" dirty="0">
                <a:solidFill>
                  <a:srgbClr val="FFFFFF"/>
                </a:solidFill>
                <a:latin typeface="Trebuchet MS"/>
                <a:ea typeface="Trebuchet MS"/>
                <a:cs typeface="Trebuchet MS"/>
                <a:sym typeface="Trebuchet MS"/>
                <a:rtl val="0"/>
              </a:rPr>
              <a:t> to </a:t>
            </a:r>
            <a:r>
              <a:rPr lang="en" dirty="0">
                <a:solidFill>
                  <a:srgbClr val="FF89BB"/>
                </a:solidFill>
                <a:latin typeface="Trebuchet MS"/>
                <a:ea typeface="Trebuchet MS"/>
                <a:cs typeface="Trebuchet MS"/>
                <a:sym typeface="Trebuchet MS"/>
                <a:rtl val="0"/>
              </a:rPr>
              <a:t>regulate upon the same model as the departments of a publick office</a:t>
            </a:r>
            <a:r>
              <a:rPr lang="en" dirty="0">
                <a:solidFill>
                  <a:srgbClr val="FFFFFF"/>
                </a:solidFill>
                <a:latin typeface="Trebuchet MS"/>
                <a:ea typeface="Trebuchet MS"/>
                <a:cs typeface="Trebuchet MS"/>
                <a:sym typeface="Trebuchet MS"/>
                <a:rtl val="0"/>
              </a:rPr>
              <a:t>; and instead of </a:t>
            </a:r>
            <a:r>
              <a:rPr lang="en" dirty="0">
                <a:solidFill>
                  <a:srgbClr val="FFFF00"/>
                </a:solidFill>
                <a:latin typeface="Trebuchet MS"/>
                <a:ea typeface="Trebuchet MS"/>
                <a:cs typeface="Trebuchet MS"/>
                <a:sym typeface="Trebuchet MS"/>
                <a:rtl val="0"/>
              </a:rPr>
              <a:t>allowing every man to pursue his own interest his own way</a:t>
            </a:r>
            <a:r>
              <a:rPr lang="en" dirty="0">
                <a:solidFill>
                  <a:srgbClr val="FFFFFF"/>
                </a:solidFill>
                <a:latin typeface="Trebuchet MS"/>
                <a:ea typeface="Trebuchet MS"/>
                <a:cs typeface="Trebuchet MS"/>
                <a:sym typeface="Trebuchet MS"/>
                <a:rtl val="0"/>
              </a:rPr>
              <a:t>, upon </a:t>
            </a:r>
            <a:r>
              <a:rPr lang="en" sz="2800" b="1" dirty="0">
                <a:solidFill>
                  <a:srgbClr val="FFF121"/>
                </a:solidFill>
                <a:latin typeface="Trebuchet MS"/>
                <a:ea typeface="Trebuchet MS"/>
                <a:cs typeface="Trebuchet MS"/>
                <a:sym typeface="Trebuchet MS"/>
                <a:rtl val="0"/>
              </a:rPr>
              <a:t>the liberal plan of equality, liberty and justice</a:t>
            </a:r>
            <a:r>
              <a:rPr lang="en" dirty="0">
                <a:solidFill>
                  <a:srgbClr val="FFFFFF"/>
                </a:solidFill>
                <a:latin typeface="Trebuchet MS"/>
                <a:ea typeface="Trebuchet MS"/>
                <a:cs typeface="Trebuchet MS"/>
                <a:sym typeface="Trebuchet MS"/>
                <a:rtl val="0"/>
              </a:rPr>
              <a:t>, </a:t>
            </a:r>
            <a:r>
              <a:rPr lang="en" dirty="0">
                <a:solidFill>
                  <a:srgbClr val="FF89BB"/>
                </a:solidFill>
                <a:latin typeface="Trebuchet MS"/>
                <a:ea typeface="Trebuchet MS"/>
                <a:cs typeface="Trebuchet MS"/>
                <a:sym typeface="Trebuchet MS"/>
                <a:rtl val="0"/>
              </a:rPr>
              <a:t>he bestowed upon certain branches of industry extraordinary privileges, while he laid others under as extraordinary restraints</a:t>
            </a:r>
            <a:r>
              <a:rPr lang="en" dirty="0">
                <a:solidFill>
                  <a:srgbClr val="FFFFFF"/>
                </a:solidFill>
                <a:latin typeface="Trebuchet MS"/>
                <a:ea typeface="Trebuchet MS"/>
                <a:cs typeface="Trebuchet MS"/>
                <a:sym typeface="Trebuchet MS"/>
                <a:rtl val="0"/>
              </a:rPr>
              <a:t>.” </a:t>
            </a:r>
            <a:r>
              <a:rPr lang="en" sz="900" dirty="0">
                <a:solidFill>
                  <a:srgbClr val="FFFFFF"/>
                </a:solidFill>
                <a:latin typeface="Trebuchet MS"/>
                <a:ea typeface="Trebuchet MS"/>
                <a:cs typeface="Trebuchet MS"/>
                <a:sym typeface="Trebuchet MS"/>
                <a:rtl val="0"/>
              </a:rPr>
              <a:t>(664-5)</a:t>
            </a:r>
          </a:p>
          <a:p>
            <a:pPr marL="0" indent="0">
              <a:buNone/>
            </a:pPr>
            <a:endParaRPr lang="en-US" dirty="0">
              <a:solidFill>
                <a:srgbClr val="FFFFFF"/>
              </a:solidFill>
            </a:endParaRPr>
          </a:p>
        </p:txBody>
      </p:sp>
      <p:sp>
        <p:nvSpPr>
          <p:cNvPr id="4" name="Slide Number Placeholder 3"/>
          <p:cNvSpPr>
            <a:spLocks noGrp="1"/>
          </p:cNvSpPr>
          <p:nvPr>
            <p:ph type="sldNum" sz="quarter" idx="12"/>
          </p:nvPr>
        </p:nvSpPr>
        <p:spPr/>
        <p:txBody>
          <a:bodyPr/>
          <a:lstStyle/>
          <a:p>
            <a:fld id="{459A5F39-4CE7-434C-A5CB-50A363451602}" type="slidenum">
              <a:rPr lang="en-US" smtClean="0"/>
              <a:t>37</a:t>
            </a:fld>
            <a:endParaRPr lang="en-US"/>
          </a:p>
        </p:txBody>
      </p:sp>
    </p:spTree>
    <p:extLst>
      <p:ext uri="{BB962C8B-B14F-4D97-AF65-F5344CB8AC3E}">
        <p14:creationId xmlns:p14="http://schemas.microsoft.com/office/powerpoint/2010/main" val="368907193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Smith WN passages:</a:t>
            </a:r>
          </a:p>
        </p:txBody>
      </p:sp>
      <p:sp>
        <p:nvSpPr>
          <p:cNvPr id="3" name="Content Placeholder 2"/>
          <p:cNvSpPr>
            <a:spLocks noGrp="1"/>
          </p:cNvSpPr>
          <p:nvPr>
            <p:ph idx="1"/>
          </p:nvPr>
        </p:nvSpPr>
        <p:spPr/>
        <p:txBody>
          <a:bodyPr>
            <a:normAutofit fontScale="85000" lnSpcReduction="20000"/>
          </a:bodyPr>
          <a:lstStyle/>
          <a:p>
            <a:pPr marL="0" indent="0">
              <a:buNone/>
            </a:pPr>
            <a:r>
              <a:rPr lang="en-US" dirty="0"/>
              <a:t>“</a:t>
            </a:r>
            <a:r>
              <a:rPr lang="en-US" sz="2800" b="1" dirty="0"/>
              <a:t>Were all nations to follow </a:t>
            </a:r>
            <a:r>
              <a:rPr lang="en-US" sz="2800" b="1" dirty="0">
                <a:solidFill>
                  <a:srgbClr val="FFF121"/>
                </a:solidFill>
              </a:rPr>
              <a:t>the liberal system</a:t>
            </a:r>
            <a:r>
              <a:rPr lang="en-US" b="1" dirty="0"/>
              <a:t> </a:t>
            </a:r>
            <a:r>
              <a:rPr lang="en-US" dirty="0"/>
              <a:t>of free exportation and free importation, the different states into which a great continent was divided would so far resemble the different provinces of a great empire. As among the different provinces of a great empire the freedom of the inland trade appears, both from reason and experience, not only the best palliative of a dearth, but the most effectual preventative of a famine; so would the freedom of the exportation and importation trade be among the different states into which a great continent was divided. The larger the continent, the easier the communication through all the different parts of it, both by land and by water, the less would any one particular part of it ever be exposed to either of these calamities, the scarcity of any one country being more likely to be relieved by the plenty of some other. </a:t>
            </a:r>
            <a:r>
              <a:rPr lang="en-US" b="1" dirty="0"/>
              <a:t>But very few countries have entirely adopted </a:t>
            </a:r>
            <a:r>
              <a:rPr lang="en-US" b="1" dirty="0">
                <a:solidFill>
                  <a:srgbClr val="FFF121"/>
                </a:solidFill>
              </a:rPr>
              <a:t>this </a:t>
            </a:r>
            <a:r>
              <a:rPr lang="en-US" sz="2800" b="1" dirty="0">
                <a:solidFill>
                  <a:srgbClr val="FFF121"/>
                </a:solidFill>
              </a:rPr>
              <a:t>liberal system</a:t>
            </a:r>
            <a:r>
              <a:rPr lang="en-US" dirty="0"/>
              <a:t>.”</a:t>
            </a:r>
          </a:p>
          <a:p>
            <a:pPr marL="0" indent="0">
              <a:buNone/>
            </a:pPr>
            <a:endParaRPr lang="en-US" dirty="0"/>
          </a:p>
        </p:txBody>
      </p:sp>
      <p:sp>
        <p:nvSpPr>
          <p:cNvPr id="4" name="Slide Number Placeholder 3"/>
          <p:cNvSpPr>
            <a:spLocks noGrp="1"/>
          </p:cNvSpPr>
          <p:nvPr>
            <p:ph type="sldNum" sz="quarter" idx="12"/>
          </p:nvPr>
        </p:nvSpPr>
        <p:spPr/>
        <p:txBody>
          <a:bodyPr/>
          <a:lstStyle/>
          <a:p>
            <a:fld id="{459A5F39-4CE7-434C-A5CB-50A363451602}" type="slidenum">
              <a:rPr lang="en-US" smtClean="0"/>
              <a:t>38</a:t>
            </a:fld>
            <a:endParaRPr lang="en-US"/>
          </a:p>
        </p:txBody>
      </p:sp>
    </p:spTree>
    <p:extLst>
      <p:ext uri="{BB962C8B-B14F-4D97-AF65-F5344CB8AC3E}">
        <p14:creationId xmlns:p14="http://schemas.microsoft.com/office/powerpoint/2010/main" val="35320162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Smith WN passages</a:t>
            </a:r>
          </a:p>
        </p:txBody>
      </p:sp>
      <p:sp>
        <p:nvSpPr>
          <p:cNvPr id="3" name="Content Placeholder 2"/>
          <p:cNvSpPr>
            <a:spLocks noGrp="1"/>
          </p:cNvSpPr>
          <p:nvPr>
            <p:ph idx="1"/>
          </p:nvPr>
        </p:nvSpPr>
        <p:spPr/>
        <p:txBody>
          <a:bodyPr>
            <a:normAutofit lnSpcReduction="10000"/>
          </a:bodyPr>
          <a:lstStyle/>
          <a:p>
            <a:pPr marL="0" indent="0">
              <a:buNone/>
            </a:pPr>
            <a:r>
              <a:rPr lang="en-US" dirty="0"/>
              <a:t>“But though the policy of Great Britain with regard to the trade of her colonies has been dictated by the same mercantile spirit as that of other nations, it has, however, upon the whole, been less </a:t>
            </a:r>
            <a:r>
              <a:rPr lang="en-US" b="1" dirty="0">
                <a:solidFill>
                  <a:srgbClr val="FFF121"/>
                </a:solidFill>
              </a:rPr>
              <a:t>illiberal and oppressive </a:t>
            </a:r>
            <a:r>
              <a:rPr lang="en-US" dirty="0"/>
              <a:t>than that of any of them.”</a:t>
            </a:r>
          </a:p>
          <a:p>
            <a:pPr marL="0" indent="0">
              <a:buNone/>
            </a:pPr>
            <a:r>
              <a:rPr lang="en-US" dirty="0"/>
              <a:t>“In the different ways in which this monopoly has been exercised, consists one of the most essential differences in the policy of the different European nations with regard to their colonies. The best of them all, that of England, is only somewhat less</a:t>
            </a:r>
            <a:r>
              <a:rPr lang="en-US" b="1" dirty="0"/>
              <a:t> </a:t>
            </a:r>
            <a:r>
              <a:rPr lang="en-US" b="1" dirty="0">
                <a:solidFill>
                  <a:srgbClr val="FFF121"/>
                </a:solidFill>
              </a:rPr>
              <a:t>illiberal and oppressive </a:t>
            </a:r>
            <a:r>
              <a:rPr lang="en-US" dirty="0"/>
              <a:t>than that of any of the rest.”</a:t>
            </a:r>
          </a:p>
        </p:txBody>
      </p:sp>
      <p:sp>
        <p:nvSpPr>
          <p:cNvPr id="4" name="Slide Number Placeholder 3"/>
          <p:cNvSpPr>
            <a:spLocks noGrp="1"/>
          </p:cNvSpPr>
          <p:nvPr>
            <p:ph type="sldNum" sz="quarter" idx="12"/>
          </p:nvPr>
        </p:nvSpPr>
        <p:spPr/>
        <p:txBody>
          <a:bodyPr/>
          <a:lstStyle/>
          <a:p>
            <a:fld id="{459A5F39-4CE7-434C-A5CB-50A363451602}" type="slidenum">
              <a:rPr lang="en-US" smtClean="0"/>
              <a:t>39</a:t>
            </a:fld>
            <a:endParaRPr lang="en-US"/>
          </a:p>
        </p:txBody>
      </p:sp>
    </p:spTree>
    <p:extLst>
      <p:ext uri="{BB962C8B-B14F-4D97-AF65-F5344CB8AC3E}">
        <p14:creationId xmlns:p14="http://schemas.microsoft.com/office/powerpoint/2010/main" val="24955540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4321A-94A3-1844-A183-4F4EF3F3CFF5}"/>
              </a:ext>
            </a:extLst>
          </p:cNvPr>
          <p:cNvSpPr>
            <a:spLocks noGrp="1"/>
          </p:cNvSpPr>
          <p:nvPr>
            <p:ph type="title"/>
          </p:nvPr>
        </p:nvSpPr>
        <p:spPr/>
        <p:txBody>
          <a:bodyPr/>
          <a:lstStyle/>
          <a:p>
            <a:r>
              <a:rPr lang="en-US" dirty="0"/>
              <a:t>Big questions</a:t>
            </a:r>
          </a:p>
        </p:txBody>
      </p:sp>
      <p:sp>
        <p:nvSpPr>
          <p:cNvPr id="3" name="Content Placeholder 2">
            <a:extLst>
              <a:ext uri="{FF2B5EF4-FFF2-40B4-BE49-F238E27FC236}">
                <a16:creationId xmlns:a16="http://schemas.microsoft.com/office/drawing/2014/main" id="{A8EE21B0-B45E-DD4C-9DFD-2A73305A242E}"/>
              </a:ext>
            </a:extLst>
          </p:cNvPr>
          <p:cNvSpPr>
            <a:spLocks noGrp="1"/>
          </p:cNvSpPr>
          <p:nvPr>
            <p:ph idx="1"/>
          </p:nvPr>
        </p:nvSpPr>
        <p:spPr/>
        <p:txBody>
          <a:bodyPr>
            <a:normAutofit/>
          </a:bodyPr>
          <a:lstStyle/>
          <a:p>
            <a:pPr marL="0" indent="0">
              <a:buNone/>
            </a:pPr>
            <a:r>
              <a:rPr lang="en-US" sz="4000" dirty="0"/>
              <a:t>What does politics mean to us?</a:t>
            </a:r>
          </a:p>
          <a:p>
            <a:pPr marL="0" indent="0">
              <a:buNone/>
            </a:pPr>
            <a:endParaRPr lang="en-US" sz="4000" dirty="0"/>
          </a:p>
          <a:p>
            <a:pPr marL="0" indent="0">
              <a:buNone/>
            </a:pPr>
            <a:r>
              <a:rPr lang="en-US" sz="4000" dirty="0"/>
              <a:t>What are we?</a:t>
            </a:r>
          </a:p>
          <a:p>
            <a:pPr marL="0" indent="0">
              <a:buNone/>
            </a:pPr>
            <a:endParaRPr lang="en-US" sz="4000" dirty="0"/>
          </a:p>
          <a:p>
            <a:pPr marL="0" indent="0">
              <a:buNone/>
            </a:pPr>
            <a:r>
              <a:rPr lang="en-US" sz="4000" dirty="0"/>
              <a:t>Where should the story begin?</a:t>
            </a:r>
          </a:p>
        </p:txBody>
      </p:sp>
      <p:sp>
        <p:nvSpPr>
          <p:cNvPr id="4" name="Slide Number Placeholder 3">
            <a:extLst>
              <a:ext uri="{FF2B5EF4-FFF2-40B4-BE49-F238E27FC236}">
                <a16:creationId xmlns:a16="http://schemas.microsoft.com/office/drawing/2014/main" id="{FAC81C76-E5FE-8040-A735-148B45FE1928}"/>
              </a:ext>
            </a:extLst>
          </p:cNvPr>
          <p:cNvSpPr>
            <a:spLocks noGrp="1"/>
          </p:cNvSpPr>
          <p:nvPr>
            <p:ph type="sldNum" sz="quarter" idx="12"/>
          </p:nvPr>
        </p:nvSpPr>
        <p:spPr/>
        <p:txBody>
          <a:bodyPr/>
          <a:lstStyle/>
          <a:p>
            <a:fld id="{459A5F39-4CE7-434C-A5CB-50A363451602}" type="slidenum">
              <a:rPr lang="en-US" smtClean="0"/>
              <a:t>4</a:t>
            </a:fld>
            <a:endParaRPr lang="en-US"/>
          </a:p>
        </p:txBody>
      </p:sp>
    </p:spTree>
    <p:extLst>
      <p:ext uri="{BB962C8B-B14F-4D97-AF65-F5344CB8AC3E}">
        <p14:creationId xmlns:p14="http://schemas.microsoft.com/office/powerpoint/2010/main" val="1816532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dissolv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Smith WN passages</a:t>
            </a:r>
          </a:p>
        </p:txBody>
      </p:sp>
      <p:sp>
        <p:nvSpPr>
          <p:cNvPr id="3" name="Content Placeholder 2"/>
          <p:cNvSpPr>
            <a:spLocks noGrp="1"/>
          </p:cNvSpPr>
          <p:nvPr>
            <p:ph idx="1"/>
          </p:nvPr>
        </p:nvSpPr>
        <p:spPr/>
        <p:txBody>
          <a:bodyPr>
            <a:normAutofit/>
          </a:bodyPr>
          <a:lstStyle/>
          <a:p>
            <a:pPr lvl="0">
              <a:spcBef>
                <a:spcPts val="600"/>
              </a:spcBef>
              <a:buClr>
                <a:schemeClr val="dk2"/>
              </a:buClr>
              <a:buSzPct val="25000"/>
              <a:buNone/>
            </a:pPr>
            <a:r>
              <a:rPr lang="en-US" dirty="0">
                <a:solidFill>
                  <a:srgbClr val="FFFFFF"/>
                </a:solidFill>
                <a:latin typeface="Trebuchet MS"/>
                <a:ea typeface="Trebuchet MS"/>
                <a:cs typeface="Trebuchet MS"/>
                <a:sym typeface="Trebuchet MS"/>
                <a:rtl val="0"/>
              </a:rPr>
              <a:t>On the system of the </a:t>
            </a:r>
            <a:r>
              <a:rPr lang="en-US" dirty="0" err="1">
                <a:solidFill>
                  <a:srgbClr val="FFFFFF"/>
                </a:solidFill>
                <a:latin typeface="Trebuchet MS"/>
                <a:ea typeface="Trebuchet MS"/>
                <a:cs typeface="Trebuchet MS"/>
                <a:sym typeface="Trebuchet MS"/>
                <a:rtl val="0"/>
              </a:rPr>
              <a:t>Physiocrats</a:t>
            </a:r>
            <a:r>
              <a:rPr lang="en-US" dirty="0">
                <a:solidFill>
                  <a:srgbClr val="FFFFFF"/>
                </a:solidFill>
                <a:latin typeface="Trebuchet MS"/>
                <a:ea typeface="Trebuchet MS"/>
                <a:cs typeface="Trebuchet MS"/>
                <a:sym typeface="Trebuchet MS"/>
                <a:rtl val="0"/>
              </a:rPr>
              <a:t>: </a:t>
            </a:r>
            <a:r>
              <a:rPr lang="en" dirty="0">
                <a:solidFill>
                  <a:srgbClr val="FFFFFF"/>
                </a:solidFill>
                <a:latin typeface="Trebuchet MS"/>
                <a:ea typeface="Trebuchet MS"/>
                <a:cs typeface="Trebuchet MS"/>
                <a:sym typeface="Trebuchet MS"/>
                <a:rtl val="0"/>
              </a:rPr>
              <a:t>“According to this </a:t>
            </a:r>
            <a:r>
              <a:rPr lang="en" sz="2800" b="1" dirty="0">
                <a:solidFill>
                  <a:srgbClr val="FFF121"/>
                </a:solidFill>
                <a:latin typeface="Trebuchet MS"/>
                <a:ea typeface="Trebuchet MS"/>
                <a:cs typeface="Trebuchet MS"/>
                <a:sym typeface="Trebuchet MS"/>
                <a:rtl val="0"/>
              </a:rPr>
              <a:t>liberal and generous system</a:t>
            </a:r>
            <a:r>
              <a:rPr lang="en" dirty="0">
                <a:solidFill>
                  <a:srgbClr val="FFFFFF"/>
                </a:solidFill>
                <a:latin typeface="Trebuchet MS"/>
                <a:ea typeface="Trebuchet MS"/>
                <a:cs typeface="Trebuchet MS"/>
                <a:sym typeface="Trebuchet MS"/>
                <a:rtl val="0"/>
              </a:rPr>
              <a:t>, therefore, the most advantageous method in which a landed nation can raise up artificers, manufacturers and merchants of its own, is to grant the most perfect freedom of trade to the artificers, manufacturers and merchants of all other nations.”</a:t>
            </a:r>
          </a:p>
          <a:p>
            <a:pPr marL="0" indent="0">
              <a:buNone/>
            </a:pPr>
            <a:endParaRPr lang="en-US" dirty="0">
              <a:solidFill>
                <a:srgbClr val="FFFFFF"/>
              </a:solidFill>
            </a:endParaRPr>
          </a:p>
        </p:txBody>
      </p:sp>
      <p:sp>
        <p:nvSpPr>
          <p:cNvPr id="4" name="Slide Number Placeholder 3"/>
          <p:cNvSpPr>
            <a:spLocks noGrp="1"/>
          </p:cNvSpPr>
          <p:nvPr>
            <p:ph type="sldNum" sz="quarter" idx="12"/>
          </p:nvPr>
        </p:nvSpPr>
        <p:spPr/>
        <p:txBody>
          <a:bodyPr/>
          <a:lstStyle/>
          <a:p>
            <a:fld id="{459A5F39-4CE7-434C-A5CB-50A363451602}" type="slidenum">
              <a:rPr lang="en-US" smtClean="0"/>
              <a:t>40</a:t>
            </a:fld>
            <a:endParaRPr lang="en-US"/>
          </a:p>
        </p:txBody>
      </p:sp>
    </p:spTree>
    <p:extLst>
      <p:ext uri="{BB962C8B-B14F-4D97-AF65-F5344CB8AC3E}">
        <p14:creationId xmlns:p14="http://schemas.microsoft.com/office/powerpoint/2010/main" val="34786924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Smith WN passages</a:t>
            </a:r>
          </a:p>
        </p:txBody>
      </p:sp>
      <p:sp>
        <p:nvSpPr>
          <p:cNvPr id="3" name="Content Placeholder 2"/>
          <p:cNvSpPr>
            <a:spLocks noGrp="1"/>
          </p:cNvSpPr>
          <p:nvPr>
            <p:ph idx="1"/>
          </p:nvPr>
        </p:nvSpPr>
        <p:spPr/>
        <p:txBody>
          <a:bodyPr>
            <a:normAutofit/>
          </a:bodyPr>
          <a:lstStyle/>
          <a:p>
            <a:pPr lvl="0">
              <a:spcBef>
                <a:spcPts val="600"/>
              </a:spcBef>
              <a:buClr>
                <a:schemeClr val="dk2"/>
              </a:buClr>
              <a:buSzPct val="25000"/>
              <a:buNone/>
            </a:pPr>
            <a:r>
              <a:rPr lang="en" dirty="0">
                <a:solidFill>
                  <a:srgbClr val="FFFFFF"/>
                </a:solidFill>
                <a:latin typeface="Trebuchet MS"/>
                <a:ea typeface="Trebuchet MS"/>
                <a:cs typeface="Trebuchet MS"/>
                <a:sym typeface="Trebuchet MS"/>
                <a:rtl val="0"/>
              </a:rPr>
              <a:t>“...in representing the wealth of nations as consisting, not in the unconsumable riches of money, but in the consumable goods annually reproduced by the labour of the society; and in representing perfect liberty as the only effectual expedient for rendering this annual reproduction the greatest possible, </a:t>
            </a:r>
            <a:r>
              <a:rPr lang="en" sz="2800" b="1" dirty="0">
                <a:solidFill>
                  <a:srgbClr val="FFF121"/>
                </a:solidFill>
                <a:latin typeface="Trebuchet MS"/>
                <a:ea typeface="Trebuchet MS"/>
                <a:cs typeface="Trebuchet MS"/>
                <a:sym typeface="Trebuchet MS"/>
                <a:rtl val="0"/>
              </a:rPr>
              <a:t>its</a:t>
            </a:r>
            <a:r>
              <a:rPr lang="en" sz="2800" dirty="0">
                <a:solidFill>
                  <a:srgbClr val="FFF121"/>
                </a:solidFill>
                <a:latin typeface="Trebuchet MS"/>
                <a:ea typeface="Trebuchet MS"/>
                <a:cs typeface="Trebuchet MS"/>
                <a:sym typeface="Trebuchet MS"/>
                <a:rtl val="0"/>
              </a:rPr>
              <a:t> </a:t>
            </a:r>
            <a:r>
              <a:rPr lang="en" sz="2800" b="1" dirty="0">
                <a:solidFill>
                  <a:srgbClr val="FFF121"/>
                </a:solidFill>
                <a:latin typeface="Trebuchet MS"/>
                <a:ea typeface="Trebuchet MS"/>
                <a:cs typeface="Trebuchet MS"/>
                <a:sym typeface="Trebuchet MS"/>
                <a:rtl val="0"/>
              </a:rPr>
              <a:t>doctrine seems to be in every respect as just as it is generous and</a:t>
            </a:r>
            <a:r>
              <a:rPr lang="en" sz="2800" dirty="0">
                <a:solidFill>
                  <a:srgbClr val="FFF121"/>
                </a:solidFill>
                <a:latin typeface="Trebuchet MS"/>
                <a:ea typeface="Trebuchet MS"/>
                <a:cs typeface="Trebuchet MS"/>
                <a:sym typeface="Trebuchet MS"/>
                <a:rtl val="0"/>
              </a:rPr>
              <a:t> </a:t>
            </a:r>
            <a:r>
              <a:rPr lang="en" sz="2800" b="1" dirty="0">
                <a:solidFill>
                  <a:srgbClr val="FFF121"/>
                </a:solidFill>
                <a:latin typeface="Trebuchet MS"/>
                <a:ea typeface="Trebuchet MS"/>
                <a:cs typeface="Trebuchet MS"/>
                <a:sym typeface="Trebuchet MS"/>
                <a:rtl val="0"/>
              </a:rPr>
              <a:t>liberal</a:t>
            </a:r>
            <a:r>
              <a:rPr lang="en" sz="2800" dirty="0">
                <a:solidFill>
                  <a:srgbClr val="FFFFFF"/>
                </a:solidFill>
                <a:latin typeface="Trebuchet MS"/>
                <a:ea typeface="Trebuchet MS"/>
                <a:cs typeface="Trebuchet MS"/>
                <a:sym typeface="Trebuchet MS"/>
                <a:rtl val="0"/>
              </a:rPr>
              <a:t>.</a:t>
            </a:r>
            <a:r>
              <a:rPr lang="en" dirty="0">
                <a:solidFill>
                  <a:srgbClr val="FFFFFF"/>
                </a:solidFill>
                <a:latin typeface="Trebuchet MS"/>
                <a:ea typeface="Trebuchet MS"/>
                <a:cs typeface="Trebuchet MS"/>
                <a:sym typeface="Trebuchet MS"/>
                <a:rtl val="0"/>
              </a:rPr>
              <a:t>”</a:t>
            </a:r>
          </a:p>
          <a:p>
            <a:pPr lvl="0">
              <a:spcBef>
                <a:spcPts val="600"/>
              </a:spcBef>
              <a:buClr>
                <a:schemeClr val="dk2"/>
              </a:buClr>
              <a:buSzPct val="25000"/>
              <a:buNone/>
            </a:pPr>
            <a:r>
              <a:rPr lang="en" sz="1200" dirty="0">
                <a:solidFill>
                  <a:srgbClr val="FFFFFF"/>
                </a:solidFill>
                <a:latin typeface="Trebuchet MS"/>
                <a:ea typeface="Trebuchet MS"/>
                <a:cs typeface="Trebuchet MS"/>
                <a:sym typeface="Trebuchet MS"/>
                <a:rtl val="0"/>
              </a:rPr>
              <a:t> </a:t>
            </a:r>
          </a:p>
          <a:p>
            <a:pPr marL="0" indent="0">
              <a:buNone/>
            </a:pPr>
            <a:endParaRPr lang="en-US" dirty="0">
              <a:solidFill>
                <a:srgbClr val="FFFFFF"/>
              </a:solidFill>
            </a:endParaRPr>
          </a:p>
        </p:txBody>
      </p:sp>
      <p:sp>
        <p:nvSpPr>
          <p:cNvPr id="4" name="Slide Number Placeholder 3"/>
          <p:cNvSpPr>
            <a:spLocks noGrp="1"/>
          </p:cNvSpPr>
          <p:nvPr>
            <p:ph type="sldNum" sz="quarter" idx="12"/>
          </p:nvPr>
        </p:nvSpPr>
        <p:spPr/>
        <p:txBody>
          <a:bodyPr/>
          <a:lstStyle/>
          <a:p>
            <a:fld id="{459A5F39-4CE7-434C-A5CB-50A363451602}" type="slidenum">
              <a:rPr lang="en-US" smtClean="0"/>
              <a:t>41</a:t>
            </a:fld>
            <a:endParaRPr lang="en-US"/>
          </a:p>
        </p:txBody>
      </p:sp>
    </p:spTree>
    <p:extLst>
      <p:ext uri="{BB962C8B-B14F-4D97-AF65-F5344CB8AC3E}">
        <p14:creationId xmlns:p14="http://schemas.microsoft.com/office/powerpoint/2010/main" val="2175560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Smith WN passages</a:t>
            </a:r>
          </a:p>
        </p:txBody>
      </p:sp>
      <p:sp>
        <p:nvSpPr>
          <p:cNvPr id="3" name="Content Placeholder 2"/>
          <p:cNvSpPr>
            <a:spLocks noGrp="1"/>
          </p:cNvSpPr>
          <p:nvPr>
            <p:ph idx="1"/>
          </p:nvPr>
        </p:nvSpPr>
        <p:spPr/>
        <p:txBody>
          <a:bodyPr>
            <a:normAutofit lnSpcReduction="10000"/>
          </a:bodyPr>
          <a:lstStyle/>
          <a:p>
            <a:pPr marL="0" indent="0">
              <a:buNone/>
            </a:pPr>
            <a:r>
              <a:rPr lang="en-US" dirty="0"/>
              <a:t>“… [T]he principal attributes of </a:t>
            </a:r>
            <a:r>
              <a:rPr lang="en-US" dirty="0" err="1"/>
              <a:t>villanage</a:t>
            </a:r>
            <a:r>
              <a:rPr lang="en-US" dirty="0"/>
              <a:t> and slavery being thus taken away from them [that is, the burghers/townspeople living in the towns treated by the sovereign as Smith describes] they now, at least, became </a:t>
            </a:r>
            <a:r>
              <a:rPr lang="en-US" dirty="0">
                <a:solidFill>
                  <a:srgbClr val="FFF121"/>
                </a:solidFill>
              </a:rPr>
              <a:t>really free in our present sense of the word Freedom</a:t>
            </a:r>
            <a:r>
              <a:rPr lang="en-US" dirty="0"/>
              <a:t> … [I]n this manner [the sovereigns of all the different countries of Europe] voluntarily erected a sort of independent </a:t>
            </a:r>
            <a:r>
              <a:rPr lang="en-US" dirty="0" err="1"/>
              <a:t>republicks</a:t>
            </a:r>
            <a:r>
              <a:rPr lang="en-US" dirty="0"/>
              <a:t> in the heart of their own dominions. … The princes who lived upon the worst terms with their barons, seem accordingly to have been the most </a:t>
            </a:r>
            <a:r>
              <a:rPr lang="en-US" b="1" dirty="0">
                <a:solidFill>
                  <a:srgbClr val="FFF121"/>
                </a:solidFill>
              </a:rPr>
              <a:t>liberal</a:t>
            </a:r>
            <a:r>
              <a:rPr lang="en-US" dirty="0"/>
              <a:t> in grants of this  kind to their burghs.” </a:t>
            </a:r>
            <a:r>
              <a:rPr lang="en-US" sz="1100" dirty="0"/>
              <a:t>(400-402)</a:t>
            </a:r>
          </a:p>
          <a:p>
            <a:pPr marL="0" indent="0">
              <a:buNone/>
            </a:pPr>
            <a:endParaRPr lang="en-US" dirty="0"/>
          </a:p>
        </p:txBody>
      </p:sp>
      <p:sp>
        <p:nvSpPr>
          <p:cNvPr id="4" name="Slide Number Placeholder 3"/>
          <p:cNvSpPr>
            <a:spLocks noGrp="1"/>
          </p:cNvSpPr>
          <p:nvPr>
            <p:ph type="sldNum" sz="quarter" idx="12"/>
          </p:nvPr>
        </p:nvSpPr>
        <p:spPr/>
        <p:txBody>
          <a:bodyPr/>
          <a:lstStyle/>
          <a:p>
            <a:fld id="{459A5F39-4CE7-434C-A5CB-50A363451602}" type="slidenum">
              <a:rPr lang="en-US" smtClean="0"/>
              <a:t>42</a:t>
            </a:fld>
            <a:endParaRPr lang="en-US"/>
          </a:p>
        </p:txBody>
      </p:sp>
    </p:spTree>
    <p:extLst>
      <p:ext uri="{BB962C8B-B14F-4D97-AF65-F5344CB8AC3E}">
        <p14:creationId xmlns:p14="http://schemas.microsoft.com/office/powerpoint/2010/main" val="232194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54B17E-E280-5A40-A876-E77781548DAD}"/>
              </a:ext>
            </a:extLst>
          </p:cNvPr>
          <p:cNvSpPr>
            <a:spLocks noGrp="1"/>
          </p:cNvSpPr>
          <p:nvPr>
            <p:ph type="title"/>
          </p:nvPr>
        </p:nvSpPr>
        <p:spPr/>
        <p:txBody>
          <a:bodyPr/>
          <a:lstStyle/>
          <a:p>
            <a:r>
              <a:rPr lang="en-US" dirty="0"/>
              <a:t>Correspondence 1776</a:t>
            </a:r>
          </a:p>
        </p:txBody>
      </p:sp>
      <p:sp>
        <p:nvSpPr>
          <p:cNvPr id="3" name="Content Placeholder 2">
            <a:extLst>
              <a:ext uri="{FF2B5EF4-FFF2-40B4-BE49-F238E27FC236}">
                <a16:creationId xmlns:a16="http://schemas.microsoft.com/office/drawing/2014/main" id="{0270C271-5F17-4643-B5B4-2D78DE654329}"/>
              </a:ext>
            </a:extLst>
          </p:cNvPr>
          <p:cNvSpPr>
            <a:spLocks noGrp="1"/>
          </p:cNvSpPr>
          <p:nvPr>
            <p:ph idx="1"/>
          </p:nvPr>
        </p:nvSpPr>
        <p:spPr/>
        <p:txBody>
          <a:bodyPr>
            <a:normAutofit fontScale="92500" lnSpcReduction="20000"/>
          </a:bodyPr>
          <a:lstStyle/>
          <a:p>
            <a:pPr marL="0" indent="0">
              <a:buNone/>
            </a:pPr>
            <a:r>
              <a:rPr lang="en-US" sz="4400" dirty="0"/>
              <a:t>fr. W. Robertson: </a:t>
            </a:r>
          </a:p>
          <a:p>
            <a:pPr marL="342900" lvl="1" indent="0">
              <a:buNone/>
            </a:pPr>
            <a:r>
              <a:rPr lang="en-US" sz="4200" dirty="0"/>
              <a:t>“beyond the narrow and </a:t>
            </a:r>
            <a:r>
              <a:rPr lang="en-US" sz="4200" dirty="0">
                <a:solidFill>
                  <a:srgbClr val="FFF121"/>
                </a:solidFill>
              </a:rPr>
              <a:t>illiberal</a:t>
            </a:r>
            <a:r>
              <a:rPr lang="en-US" sz="4200" dirty="0"/>
              <a:t> arrangements” </a:t>
            </a:r>
            <a:r>
              <a:rPr lang="en-US" sz="800" dirty="0"/>
              <a:t>(153)</a:t>
            </a:r>
          </a:p>
          <a:p>
            <a:pPr marL="0" indent="0">
              <a:buNone/>
            </a:pPr>
            <a:r>
              <a:rPr lang="en-US" sz="4400" dirty="0"/>
              <a:t>fr. J. Black: </a:t>
            </a:r>
          </a:p>
          <a:p>
            <a:pPr marL="342900" lvl="1" indent="0">
              <a:buNone/>
            </a:pPr>
            <a:r>
              <a:rPr lang="en-US" sz="4200" dirty="0"/>
              <a:t>“a comprehensive System composed with such just and </a:t>
            </a:r>
            <a:r>
              <a:rPr lang="en-US" sz="4200" dirty="0">
                <a:solidFill>
                  <a:srgbClr val="FFF121"/>
                </a:solidFill>
              </a:rPr>
              <a:t>liberal</a:t>
            </a:r>
            <a:r>
              <a:rPr lang="en-US" sz="4200" dirty="0"/>
              <a:t> sentiments.” </a:t>
            </a:r>
            <a:r>
              <a:rPr lang="en-US" sz="800" dirty="0"/>
              <a:t>(151)</a:t>
            </a:r>
          </a:p>
          <a:p>
            <a:pPr marL="0" indent="0">
              <a:buNone/>
            </a:pPr>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9587AE10-7DC8-1140-AF6F-17284C05793E}"/>
              </a:ext>
            </a:extLst>
          </p:cNvPr>
          <p:cNvSpPr>
            <a:spLocks noGrp="1"/>
          </p:cNvSpPr>
          <p:nvPr>
            <p:ph type="sldNum" sz="quarter" idx="12"/>
          </p:nvPr>
        </p:nvSpPr>
        <p:spPr/>
        <p:txBody>
          <a:bodyPr/>
          <a:lstStyle/>
          <a:p>
            <a:fld id="{459A5F39-4CE7-434C-A5CB-50A363451602}" type="slidenum">
              <a:rPr lang="en-US" smtClean="0"/>
              <a:t>43</a:t>
            </a:fld>
            <a:endParaRPr lang="en-US"/>
          </a:p>
        </p:txBody>
      </p:sp>
    </p:spTree>
    <p:extLst>
      <p:ext uri="{BB962C8B-B14F-4D97-AF65-F5344CB8AC3E}">
        <p14:creationId xmlns:p14="http://schemas.microsoft.com/office/powerpoint/2010/main" val="3432086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156DBF-557E-2B4B-976E-47DFE4F7DFF1}"/>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1FDD64A2-D6FE-2D4E-91A0-1C5D409C93DF}"/>
              </a:ext>
            </a:extLst>
          </p:cNvPr>
          <p:cNvSpPr>
            <a:spLocks noGrp="1"/>
          </p:cNvSpPr>
          <p:nvPr>
            <p:ph idx="1"/>
          </p:nvPr>
        </p:nvSpPr>
        <p:spPr/>
        <p:txBody>
          <a:bodyPr>
            <a:normAutofit/>
          </a:bodyPr>
          <a:lstStyle/>
          <a:p>
            <a:pPr marL="0" indent="0">
              <a:buNone/>
            </a:pPr>
            <a:r>
              <a:rPr lang="en-US" sz="9600" dirty="0"/>
              <a:t>How do we really know?</a:t>
            </a:r>
          </a:p>
        </p:txBody>
      </p:sp>
      <p:sp>
        <p:nvSpPr>
          <p:cNvPr id="4" name="Slide Number Placeholder 3">
            <a:extLst>
              <a:ext uri="{FF2B5EF4-FFF2-40B4-BE49-F238E27FC236}">
                <a16:creationId xmlns:a16="http://schemas.microsoft.com/office/drawing/2014/main" id="{6D12C6F2-1AA1-8A49-A055-0DA2A28D12C1}"/>
              </a:ext>
            </a:extLst>
          </p:cNvPr>
          <p:cNvSpPr>
            <a:spLocks noGrp="1"/>
          </p:cNvSpPr>
          <p:nvPr>
            <p:ph type="sldNum" sz="quarter" idx="12"/>
          </p:nvPr>
        </p:nvSpPr>
        <p:spPr/>
        <p:txBody>
          <a:bodyPr/>
          <a:lstStyle/>
          <a:p>
            <a:fld id="{459A5F39-4CE7-434C-A5CB-50A363451602}" type="slidenum">
              <a:rPr lang="en-US" smtClean="0"/>
              <a:t>44</a:t>
            </a:fld>
            <a:endParaRPr lang="en-US"/>
          </a:p>
        </p:txBody>
      </p:sp>
    </p:spTree>
    <p:extLst>
      <p:ext uri="{BB962C8B-B14F-4D97-AF65-F5344CB8AC3E}">
        <p14:creationId xmlns:p14="http://schemas.microsoft.com/office/powerpoint/2010/main" val="30836103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174" y="105594"/>
            <a:ext cx="7612063" cy="1417638"/>
          </a:xfrm>
        </p:spPr>
        <p:txBody>
          <a:bodyPr/>
          <a:lstStyle/>
          <a:p>
            <a:r>
              <a:rPr lang="en-US" sz="4000" dirty="0"/>
              <a:t>liberal burgeoning: principles, policy, ideas, system, government, plan</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459A5F39-4CE7-434C-A5CB-50A363451602}" type="slidenum">
              <a:rPr lang="en-US" smtClean="0"/>
              <a:t>45</a:t>
            </a:fld>
            <a:endParaRPr lang="en-US"/>
          </a:p>
        </p:txBody>
      </p:sp>
      <p:pic>
        <p:nvPicPr>
          <p:cNvPr id="6" name="Picture 5">
            <a:extLst>
              <a:ext uri="{FF2B5EF4-FFF2-40B4-BE49-F238E27FC236}">
                <a16:creationId xmlns:a16="http://schemas.microsoft.com/office/drawing/2014/main" id="{3F126094-4242-A643-BF71-43040237B14D}"/>
              </a:ext>
            </a:extLst>
          </p:cNvPr>
          <p:cNvPicPr>
            <a:picLocks noChangeAspect="1"/>
          </p:cNvPicPr>
          <p:nvPr/>
        </p:nvPicPr>
        <p:blipFill>
          <a:blip r:embed="rId3"/>
          <a:stretch>
            <a:fillRect/>
          </a:stretch>
        </p:blipFill>
        <p:spPr>
          <a:xfrm>
            <a:off x="553159" y="1730912"/>
            <a:ext cx="7868356" cy="4794066"/>
          </a:xfrm>
          <a:prstGeom prst="rect">
            <a:avLst/>
          </a:prstGeom>
        </p:spPr>
      </p:pic>
      <p:sp>
        <p:nvSpPr>
          <p:cNvPr id="7" name="TextBox 6">
            <a:extLst>
              <a:ext uri="{FF2B5EF4-FFF2-40B4-BE49-F238E27FC236}">
                <a16:creationId xmlns:a16="http://schemas.microsoft.com/office/drawing/2014/main" id="{10AEA23C-B48C-8F4A-8EC7-AD69A72C585C}"/>
              </a:ext>
            </a:extLst>
          </p:cNvPr>
          <p:cNvSpPr txBox="1"/>
          <p:nvPr/>
        </p:nvSpPr>
        <p:spPr>
          <a:xfrm>
            <a:off x="2878665" y="6254050"/>
            <a:ext cx="755335" cy="400110"/>
          </a:xfrm>
          <a:prstGeom prst="rect">
            <a:avLst/>
          </a:prstGeom>
          <a:solidFill>
            <a:schemeClr val="bg1"/>
          </a:solidFill>
        </p:spPr>
        <p:txBody>
          <a:bodyPr wrap="none" rtlCol="0">
            <a:spAutoFit/>
          </a:bodyPr>
          <a:lstStyle/>
          <a:p>
            <a:r>
              <a:rPr lang="en-US" sz="2000" b="1" dirty="0">
                <a:latin typeface="Arial" panose="020B0604020202020204" pitchFamily="34" charset="0"/>
                <a:cs typeface="Arial" panose="020B0604020202020204" pitchFamily="34" charset="0"/>
              </a:rPr>
              <a:t>1770</a:t>
            </a:r>
          </a:p>
        </p:txBody>
      </p:sp>
      <p:sp>
        <p:nvSpPr>
          <p:cNvPr id="9" name="TextBox 8">
            <a:extLst>
              <a:ext uri="{FF2B5EF4-FFF2-40B4-BE49-F238E27FC236}">
                <a16:creationId xmlns:a16="http://schemas.microsoft.com/office/drawing/2014/main" id="{80CD6D25-6425-2F4F-9851-446D3DB842EA}"/>
              </a:ext>
            </a:extLst>
          </p:cNvPr>
          <p:cNvSpPr txBox="1"/>
          <p:nvPr/>
        </p:nvSpPr>
        <p:spPr>
          <a:xfrm>
            <a:off x="7174090" y="6259693"/>
            <a:ext cx="755335" cy="400110"/>
          </a:xfrm>
          <a:prstGeom prst="rect">
            <a:avLst/>
          </a:prstGeom>
          <a:solidFill>
            <a:schemeClr val="bg1"/>
          </a:solidFill>
        </p:spPr>
        <p:txBody>
          <a:bodyPr wrap="none" rtlCol="0">
            <a:spAutoFit/>
          </a:bodyPr>
          <a:lstStyle/>
          <a:p>
            <a:r>
              <a:rPr lang="en-US" sz="2000" b="1" dirty="0">
                <a:latin typeface="Arial" panose="020B0604020202020204" pitchFamily="34" charset="0"/>
                <a:cs typeface="Arial" panose="020B0604020202020204" pitchFamily="34" charset="0"/>
              </a:rPr>
              <a:t>1820</a:t>
            </a:r>
          </a:p>
        </p:txBody>
      </p:sp>
    </p:spTree>
    <p:extLst>
      <p:ext uri="{BB962C8B-B14F-4D97-AF65-F5344CB8AC3E}">
        <p14:creationId xmlns:p14="http://schemas.microsoft.com/office/powerpoint/2010/main" val="3915599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 of political collocating nouns out of top 100 collocating nouns, by decade</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459A5F39-4CE7-434C-A5CB-50A363451602}" type="slidenum">
              <a:rPr lang="en-US" smtClean="0"/>
              <a:t>46</a:t>
            </a:fld>
            <a:endParaRPr lang="en-US"/>
          </a:p>
        </p:txBody>
      </p:sp>
      <p:pic>
        <p:nvPicPr>
          <p:cNvPr id="5" name="Picture 4"/>
          <p:cNvPicPr>
            <a:picLocks noChangeAspect="1"/>
          </p:cNvPicPr>
          <p:nvPr/>
        </p:nvPicPr>
        <p:blipFill>
          <a:blip r:embed="rId3"/>
          <a:stretch>
            <a:fillRect/>
          </a:stretch>
        </p:blipFill>
        <p:spPr>
          <a:xfrm>
            <a:off x="14600" y="1770502"/>
            <a:ext cx="9144000" cy="4707924"/>
          </a:xfrm>
          <a:prstGeom prst="rect">
            <a:avLst/>
          </a:prstGeom>
        </p:spPr>
      </p:pic>
    </p:spTree>
    <p:extLst>
      <p:ext uri="{BB962C8B-B14F-4D97-AF65-F5344CB8AC3E}">
        <p14:creationId xmlns:p14="http://schemas.microsoft.com/office/powerpoint/2010/main" val="44690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42823-66DA-B44F-981D-C7CCE5763853}"/>
              </a:ext>
            </a:extLst>
          </p:cNvPr>
          <p:cNvSpPr>
            <a:spLocks noGrp="1"/>
          </p:cNvSpPr>
          <p:nvPr>
            <p:ph type="title"/>
          </p:nvPr>
        </p:nvSpPr>
        <p:spPr>
          <a:xfrm>
            <a:off x="395114" y="79468"/>
            <a:ext cx="7982123" cy="1417638"/>
          </a:xfrm>
        </p:spPr>
        <p:txBody>
          <a:bodyPr/>
          <a:lstStyle/>
          <a:p>
            <a:r>
              <a:rPr lang="en-US" sz="3600" dirty="0"/>
              <a:t>1769 is the start: </a:t>
            </a:r>
            <a:r>
              <a:rPr lang="en-US" sz="3600" i="1" dirty="0"/>
              <a:t>Confirmed.</a:t>
            </a:r>
            <a:br>
              <a:rPr lang="en-US" sz="3600" i="1" dirty="0"/>
            </a:br>
            <a:r>
              <a:rPr lang="en-US" sz="3600" dirty="0"/>
              <a:t>Searched all of the works at LF site by</a:t>
            </a:r>
          </a:p>
        </p:txBody>
      </p:sp>
      <p:sp>
        <p:nvSpPr>
          <p:cNvPr id="3" name="Content Placeholder 2">
            <a:extLst>
              <a:ext uri="{FF2B5EF4-FFF2-40B4-BE49-F238E27FC236}">
                <a16:creationId xmlns:a16="http://schemas.microsoft.com/office/drawing/2014/main" id="{514B08E3-72BB-A841-BDA4-207FDE0E423C}"/>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2F88AC64-F08D-5846-82A1-09CBDAD99689}"/>
              </a:ext>
            </a:extLst>
          </p:cNvPr>
          <p:cNvSpPr>
            <a:spLocks noGrp="1"/>
          </p:cNvSpPr>
          <p:nvPr>
            <p:ph type="sldNum" sz="quarter" idx="12"/>
          </p:nvPr>
        </p:nvSpPr>
        <p:spPr/>
        <p:txBody>
          <a:bodyPr/>
          <a:lstStyle/>
          <a:p>
            <a:fld id="{459A5F39-4CE7-434C-A5CB-50A363451602}" type="slidenum">
              <a:rPr lang="en-US" smtClean="0"/>
              <a:t>47</a:t>
            </a:fld>
            <a:endParaRPr lang="en-US"/>
          </a:p>
        </p:txBody>
      </p:sp>
      <p:pic>
        <p:nvPicPr>
          <p:cNvPr id="7" name="Picture 6">
            <a:extLst>
              <a:ext uri="{FF2B5EF4-FFF2-40B4-BE49-F238E27FC236}">
                <a16:creationId xmlns:a16="http://schemas.microsoft.com/office/drawing/2014/main" id="{D0207145-8893-AE4A-BD9D-506576277E3B}"/>
              </a:ext>
            </a:extLst>
          </p:cNvPr>
          <p:cNvPicPr>
            <a:picLocks noChangeAspect="1"/>
          </p:cNvPicPr>
          <p:nvPr/>
        </p:nvPicPr>
        <p:blipFill>
          <a:blip r:embed="rId2"/>
          <a:stretch>
            <a:fillRect/>
          </a:stretch>
        </p:blipFill>
        <p:spPr>
          <a:xfrm>
            <a:off x="724505" y="1719500"/>
            <a:ext cx="7651852" cy="4670717"/>
          </a:xfrm>
          <a:prstGeom prst="rect">
            <a:avLst/>
          </a:prstGeom>
        </p:spPr>
      </p:pic>
    </p:spTree>
    <p:extLst>
      <p:ext uri="{BB962C8B-B14F-4D97-AF65-F5344CB8AC3E}">
        <p14:creationId xmlns:p14="http://schemas.microsoft.com/office/powerpoint/2010/main" val="18955338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A2EE1C-A560-5D4A-8C05-844939B24B4F}"/>
              </a:ext>
            </a:extLst>
          </p:cNvPr>
          <p:cNvSpPr>
            <a:spLocks noGrp="1"/>
          </p:cNvSpPr>
          <p:nvPr>
            <p:ph type="title"/>
          </p:nvPr>
        </p:nvSpPr>
        <p:spPr>
          <a:solidFill>
            <a:schemeClr val="bg1"/>
          </a:solidFill>
        </p:spPr>
        <p:txBody>
          <a:bodyPr/>
          <a:lstStyle/>
          <a:p>
            <a:r>
              <a:rPr lang="en-US" dirty="0">
                <a:solidFill>
                  <a:srgbClr val="00B0F0"/>
                </a:solidFill>
              </a:rPr>
              <a:t>(“liberalism” + “Liberalism”)</a:t>
            </a:r>
          </a:p>
        </p:txBody>
      </p:sp>
      <p:sp>
        <p:nvSpPr>
          <p:cNvPr id="3" name="Content Placeholder 2">
            <a:extLst>
              <a:ext uri="{FF2B5EF4-FFF2-40B4-BE49-F238E27FC236}">
                <a16:creationId xmlns:a16="http://schemas.microsoft.com/office/drawing/2014/main" id="{59F4F9A5-B863-3740-9C66-156E53DA933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CF98CFFC-7F86-3047-922C-03F3FAD0E833}"/>
              </a:ext>
            </a:extLst>
          </p:cNvPr>
          <p:cNvSpPr>
            <a:spLocks noGrp="1"/>
          </p:cNvSpPr>
          <p:nvPr>
            <p:ph type="sldNum" sz="quarter" idx="12"/>
          </p:nvPr>
        </p:nvSpPr>
        <p:spPr/>
        <p:txBody>
          <a:bodyPr/>
          <a:lstStyle/>
          <a:p>
            <a:fld id="{459A5F39-4CE7-434C-A5CB-50A363451602}" type="slidenum">
              <a:rPr lang="en-US" smtClean="0"/>
              <a:t>48</a:t>
            </a:fld>
            <a:endParaRPr lang="en-US"/>
          </a:p>
        </p:txBody>
      </p:sp>
      <p:pic>
        <p:nvPicPr>
          <p:cNvPr id="13" name="Picture 12">
            <a:extLst>
              <a:ext uri="{FF2B5EF4-FFF2-40B4-BE49-F238E27FC236}">
                <a16:creationId xmlns:a16="http://schemas.microsoft.com/office/drawing/2014/main" id="{45ADB5E8-00C2-0945-A326-B5F64D10D731}"/>
              </a:ext>
            </a:extLst>
          </p:cNvPr>
          <p:cNvPicPr>
            <a:picLocks noChangeAspect="1"/>
          </p:cNvPicPr>
          <p:nvPr/>
        </p:nvPicPr>
        <p:blipFill>
          <a:blip r:embed="rId2"/>
          <a:stretch>
            <a:fillRect/>
          </a:stretch>
        </p:blipFill>
        <p:spPr>
          <a:xfrm>
            <a:off x="688624" y="1840770"/>
            <a:ext cx="7665156" cy="4515580"/>
          </a:xfrm>
          <a:prstGeom prst="rect">
            <a:avLst/>
          </a:prstGeom>
        </p:spPr>
      </p:pic>
      <p:sp>
        <p:nvSpPr>
          <p:cNvPr id="7" name="TextBox 6">
            <a:extLst>
              <a:ext uri="{FF2B5EF4-FFF2-40B4-BE49-F238E27FC236}">
                <a16:creationId xmlns:a16="http://schemas.microsoft.com/office/drawing/2014/main" id="{74EB26DE-EFCC-AC42-9C10-7BDEC3BC11DD}"/>
              </a:ext>
            </a:extLst>
          </p:cNvPr>
          <p:cNvSpPr txBox="1"/>
          <p:nvPr/>
        </p:nvSpPr>
        <p:spPr>
          <a:xfrm>
            <a:off x="1817509" y="6084715"/>
            <a:ext cx="755335" cy="400110"/>
          </a:xfrm>
          <a:prstGeom prst="rect">
            <a:avLst/>
          </a:prstGeom>
          <a:solidFill>
            <a:schemeClr val="bg1"/>
          </a:solidFill>
        </p:spPr>
        <p:txBody>
          <a:bodyPr wrap="none" rtlCol="0">
            <a:spAutoFit/>
          </a:bodyPr>
          <a:lstStyle/>
          <a:p>
            <a:r>
              <a:rPr lang="en-US" sz="2000" b="1" dirty="0">
                <a:latin typeface="Arial" panose="020B0604020202020204" pitchFamily="34" charset="0"/>
                <a:cs typeface="Arial" panose="020B0604020202020204" pitchFamily="34" charset="0"/>
              </a:rPr>
              <a:t>1770</a:t>
            </a:r>
          </a:p>
        </p:txBody>
      </p:sp>
      <p:sp>
        <p:nvSpPr>
          <p:cNvPr id="8" name="TextBox 7">
            <a:extLst>
              <a:ext uri="{FF2B5EF4-FFF2-40B4-BE49-F238E27FC236}">
                <a16:creationId xmlns:a16="http://schemas.microsoft.com/office/drawing/2014/main" id="{081AC0E4-0A5E-0742-B9A0-EECF12E8AA23}"/>
              </a:ext>
            </a:extLst>
          </p:cNvPr>
          <p:cNvSpPr txBox="1"/>
          <p:nvPr/>
        </p:nvSpPr>
        <p:spPr>
          <a:xfrm>
            <a:off x="4205111" y="6090357"/>
            <a:ext cx="755335" cy="400110"/>
          </a:xfrm>
          <a:prstGeom prst="rect">
            <a:avLst/>
          </a:prstGeom>
          <a:solidFill>
            <a:schemeClr val="bg1"/>
          </a:solidFill>
        </p:spPr>
        <p:txBody>
          <a:bodyPr wrap="none" rtlCol="0">
            <a:spAutoFit/>
          </a:bodyPr>
          <a:lstStyle/>
          <a:p>
            <a:r>
              <a:rPr lang="en-US" sz="2000" b="1" dirty="0">
                <a:latin typeface="Arial" panose="020B0604020202020204" pitchFamily="34" charset="0"/>
                <a:cs typeface="Arial" panose="020B0604020202020204" pitchFamily="34" charset="0"/>
              </a:rPr>
              <a:t>1820</a:t>
            </a:r>
          </a:p>
        </p:txBody>
      </p:sp>
      <p:sp>
        <p:nvSpPr>
          <p:cNvPr id="10" name="TextBox 9">
            <a:extLst>
              <a:ext uri="{FF2B5EF4-FFF2-40B4-BE49-F238E27FC236}">
                <a16:creationId xmlns:a16="http://schemas.microsoft.com/office/drawing/2014/main" id="{5461759E-95ED-064F-82FF-B7C4426A0CCC}"/>
              </a:ext>
            </a:extLst>
          </p:cNvPr>
          <p:cNvSpPr txBox="1"/>
          <p:nvPr/>
        </p:nvSpPr>
        <p:spPr>
          <a:xfrm>
            <a:off x="7078135" y="6096001"/>
            <a:ext cx="755335" cy="400110"/>
          </a:xfrm>
          <a:prstGeom prst="rect">
            <a:avLst/>
          </a:prstGeom>
          <a:solidFill>
            <a:schemeClr val="bg1"/>
          </a:solidFill>
        </p:spPr>
        <p:txBody>
          <a:bodyPr wrap="none" rtlCol="0">
            <a:spAutoFit/>
          </a:bodyPr>
          <a:lstStyle/>
          <a:p>
            <a:r>
              <a:rPr lang="en-US" sz="2000" b="1" dirty="0">
                <a:latin typeface="Arial" panose="020B0604020202020204" pitchFamily="34" charset="0"/>
                <a:cs typeface="Arial" panose="020B0604020202020204" pitchFamily="34" charset="0"/>
              </a:rPr>
              <a:t>1880</a:t>
            </a:r>
          </a:p>
        </p:txBody>
      </p:sp>
    </p:spTree>
    <p:extLst>
      <p:ext uri="{BB962C8B-B14F-4D97-AF65-F5344CB8AC3E}">
        <p14:creationId xmlns:p14="http://schemas.microsoft.com/office/powerpoint/2010/main" val="310342915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“liberal” in British officialdom</a:t>
            </a:r>
          </a:p>
        </p:txBody>
      </p:sp>
      <p:sp>
        <p:nvSpPr>
          <p:cNvPr id="3" name="Content Placeholder 2"/>
          <p:cNvSpPr>
            <a:spLocks noGrp="1"/>
          </p:cNvSpPr>
          <p:nvPr>
            <p:ph idx="1"/>
          </p:nvPr>
        </p:nvSpPr>
        <p:spPr/>
        <p:txBody>
          <a:bodyPr/>
          <a:lstStyle/>
          <a:p>
            <a:pPr indent="-274320"/>
            <a:r>
              <a:rPr lang="en-US" dirty="0"/>
              <a:t>King George III’s Speech opening 3</a:t>
            </a:r>
            <a:r>
              <a:rPr lang="en-US" baseline="30000" dirty="0"/>
              <a:t>rd</a:t>
            </a:r>
            <a:r>
              <a:rPr lang="en-US" dirty="0"/>
              <a:t> session of Parliament in 1782: “The </a:t>
            </a:r>
            <a:r>
              <a:rPr lang="en-US" b="1" dirty="0"/>
              <a:t>liberal</a:t>
            </a:r>
            <a:r>
              <a:rPr lang="en-US" dirty="0"/>
              <a:t> principles …”</a:t>
            </a:r>
          </a:p>
          <a:p>
            <a:pPr indent="-274320"/>
            <a:r>
              <a:rPr lang="en-US" i="1" dirty="0"/>
              <a:t>Study of:</a:t>
            </a:r>
            <a:r>
              <a:rPr lang="en-US" dirty="0"/>
              <a:t> </a:t>
            </a:r>
            <a:r>
              <a:rPr lang="en-US" i="1" dirty="0">
                <a:hlinkClick r:id="rId2"/>
              </a:rPr>
              <a:t>Parliamentary History of England … to the Year 1803</a:t>
            </a:r>
            <a:endParaRPr lang="en-US" dirty="0"/>
          </a:p>
        </p:txBody>
      </p:sp>
      <p:sp>
        <p:nvSpPr>
          <p:cNvPr id="4" name="Slide Number Placeholder 3"/>
          <p:cNvSpPr>
            <a:spLocks noGrp="1"/>
          </p:cNvSpPr>
          <p:nvPr>
            <p:ph type="sldNum" sz="quarter" idx="12"/>
          </p:nvPr>
        </p:nvSpPr>
        <p:spPr/>
        <p:txBody>
          <a:bodyPr/>
          <a:lstStyle/>
          <a:p>
            <a:fld id="{459A5F39-4CE7-434C-A5CB-50A363451602}" type="slidenum">
              <a:rPr lang="en-US" smtClean="0"/>
              <a:t>49</a:t>
            </a:fld>
            <a:endParaRPr lang="en-US"/>
          </a:p>
        </p:txBody>
      </p:sp>
    </p:spTree>
    <p:extLst>
      <p:ext uri="{BB962C8B-B14F-4D97-AF65-F5344CB8AC3E}">
        <p14:creationId xmlns:p14="http://schemas.microsoft.com/office/powerpoint/2010/main" val="3435769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ancestral band</a:t>
            </a:r>
          </a:p>
        </p:txBody>
      </p:sp>
      <p:sp>
        <p:nvSpPr>
          <p:cNvPr id="4" name="Slide Number Placeholder 3"/>
          <p:cNvSpPr>
            <a:spLocks noGrp="1"/>
          </p:cNvSpPr>
          <p:nvPr>
            <p:ph type="sldNum" sz="quarter" idx="12"/>
          </p:nvPr>
        </p:nvSpPr>
        <p:spPr/>
        <p:txBody>
          <a:bodyPr/>
          <a:lstStyle/>
          <a:p>
            <a:fld id="{459A5F39-4CE7-434C-A5CB-50A363451602}" type="slidenum">
              <a:rPr lang="en-US" smtClean="0"/>
              <a:t>5</a:t>
            </a:fld>
            <a:endParaRPr lang="en-US"/>
          </a:p>
        </p:txBody>
      </p:sp>
      <p:pic>
        <p:nvPicPr>
          <p:cNvPr id="7" name="Picture 6"/>
          <p:cNvPicPr>
            <a:picLocks noChangeAspect="1"/>
          </p:cNvPicPr>
          <p:nvPr/>
        </p:nvPicPr>
        <p:blipFill>
          <a:blip r:embed="rId3"/>
          <a:stretch>
            <a:fillRect/>
          </a:stretch>
        </p:blipFill>
        <p:spPr>
          <a:xfrm>
            <a:off x="564440" y="1556208"/>
            <a:ext cx="7986889" cy="5228750"/>
          </a:xfrm>
          <a:prstGeom prst="rect">
            <a:avLst/>
          </a:prstGeom>
        </p:spPr>
      </p:pic>
      <p:sp>
        <p:nvSpPr>
          <p:cNvPr id="5" name="TextBox 4"/>
          <p:cNvSpPr txBox="1"/>
          <p:nvPr/>
        </p:nvSpPr>
        <p:spPr>
          <a:xfrm>
            <a:off x="4940299" y="2108200"/>
            <a:ext cx="2724857" cy="646331"/>
          </a:xfrm>
          <a:prstGeom prst="rect">
            <a:avLst/>
          </a:prstGeom>
          <a:solidFill>
            <a:srgbClr val="F8C000"/>
          </a:solidFill>
        </p:spPr>
        <p:txBody>
          <a:bodyPr wrap="square" rtlCol="0">
            <a:spAutoFit/>
          </a:bodyPr>
          <a:lstStyle/>
          <a:p>
            <a:r>
              <a:rPr lang="en-US" sz="3600" dirty="0">
                <a:latin typeface="Arial"/>
                <a:cs typeface="Arial"/>
              </a:rPr>
              <a:t>10,000 BCE</a:t>
            </a:r>
          </a:p>
        </p:txBody>
      </p:sp>
    </p:spTree>
    <p:extLst>
      <p:ext uri="{BB962C8B-B14F-4D97-AF65-F5344CB8AC3E}">
        <p14:creationId xmlns:p14="http://schemas.microsoft.com/office/powerpoint/2010/main" val="860602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1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AC2DA-8BAD-F245-8C34-1251C5175A75}"/>
              </a:ext>
            </a:extLst>
          </p:cNvPr>
          <p:cNvSpPr>
            <a:spLocks noGrp="1"/>
          </p:cNvSpPr>
          <p:nvPr>
            <p:ph type="title"/>
          </p:nvPr>
        </p:nvSpPr>
        <p:spPr/>
        <p:txBody>
          <a:bodyPr/>
          <a:lstStyle/>
          <a:p>
            <a:r>
              <a:rPr lang="en-US" dirty="0"/>
              <a:t>“liberal” in British parliamentary debate</a:t>
            </a:r>
          </a:p>
        </p:txBody>
      </p:sp>
      <p:sp>
        <p:nvSpPr>
          <p:cNvPr id="3" name="Content Placeholder 2">
            <a:extLst>
              <a:ext uri="{FF2B5EF4-FFF2-40B4-BE49-F238E27FC236}">
                <a16:creationId xmlns:a16="http://schemas.microsoft.com/office/drawing/2014/main" id="{556FF652-BAC3-FD46-BC2A-A4105BFB0002}"/>
              </a:ext>
            </a:extLst>
          </p:cNvPr>
          <p:cNvSpPr>
            <a:spLocks noGrp="1"/>
          </p:cNvSpPr>
          <p:nvPr>
            <p:ph idx="1"/>
          </p:nvPr>
        </p:nvSpPr>
        <p:spPr/>
        <p:txBody>
          <a:bodyPr/>
          <a:lstStyle/>
          <a:p>
            <a:endParaRPr lang="en-US" dirty="0"/>
          </a:p>
        </p:txBody>
      </p:sp>
      <p:sp>
        <p:nvSpPr>
          <p:cNvPr id="4" name="Slide Number Placeholder 3">
            <a:extLst>
              <a:ext uri="{FF2B5EF4-FFF2-40B4-BE49-F238E27FC236}">
                <a16:creationId xmlns:a16="http://schemas.microsoft.com/office/drawing/2014/main" id="{E9709D64-4223-7049-852A-D93B7BD23B45}"/>
              </a:ext>
            </a:extLst>
          </p:cNvPr>
          <p:cNvSpPr>
            <a:spLocks noGrp="1"/>
          </p:cNvSpPr>
          <p:nvPr>
            <p:ph type="sldNum" sz="quarter" idx="12"/>
          </p:nvPr>
        </p:nvSpPr>
        <p:spPr/>
        <p:txBody>
          <a:bodyPr/>
          <a:lstStyle/>
          <a:p>
            <a:fld id="{459A5F39-4CE7-434C-A5CB-50A363451602}" type="slidenum">
              <a:rPr lang="en-US" smtClean="0"/>
              <a:t>50</a:t>
            </a:fld>
            <a:endParaRPr lang="en-US"/>
          </a:p>
        </p:txBody>
      </p:sp>
      <p:pic>
        <p:nvPicPr>
          <p:cNvPr id="5" name="Picture 4">
            <a:extLst>
              <a:ext uri="{FF2B5EF4-FFF2-40B4-BE49-F238E27FC236}">
                <a16:creationId xmlns:a16="http://schemas.microsoft.com/office/drawing/2014/main" id="{C82D3020-33D7-394C-87E1-375557675D8B}"/>
              </a:ext>
            </a:extLst>
          </p:cNvPr>
          <p:cNvPicPr>
            <a:picLocks noChangeAspect="1"/>
          </p:cNvPicPr>
          <p:nvPr/>
        </p:nvPicPr>
        <p:blipFill>
          <a:blip r:embed="rId2"/>
          <a:stretch>
            <a:fillRect/>
          </a:stretch>
        </p:blipFill>
        <p:spPr>
          <a:xfrm>
            <a:off x="765175" y="1955800"/>
            <a:ext cx="7612062" cy="3925642"/>
          </a:xfrm>
          <a:prstGeom prst="rect">
            <a:avLst/>
          </a:prstGeom>
        </p:spPr>
      </p:pic>
      <p:pic>
        <p:nvPicPr>
          <p:cNvPr id="6" name="Picture 5">
            <a:extLst>
              <a:ext uri="{FF2B5EF4-FFF2-40B4-BE49-F238E27FC236}">
                <a16:creationId xmlns:a16="http://schemas.microsoft.com/office/drawing/2014/main" id="{ECC161FE-F1A5-064F-ADFE-78B8CDD60012}"/>
              </a:ext>
            </a:extLst>
          </p:cNvPr>
          <p:cNvPicPr>
            <a:picLocks noChangeAspect="1"/>
          </p:cNvPicPr>
          <p:nvPr/>
        </p:nvPicPr>
        <p:blipFill>
          <a:blip r:embed="rId3"/>
          <a:stretch>
            <a:fillRect/>
          </a:stretch>
        </p:blipFill>
        <p:spPr>
          <a:xfrm>
            <a:off x="1406176" y="6158796"/>
            <a:ext cx="6281459" cy="625828"/>
          </a:xfrm>
          <a:prstGeom prst="rect">
            <a:avLst/>
          </a:prstGeom>
        </p:spPr>
      </p:pic>
      <p:sp>
        <p:nvSpPr>
          <p:cNvPr id="7" name="TextBox 6">
            <a:extLst>
              <a:ext uri="{FF2B5EF4-FFF2-40B4-BE49-F238E27FC236}">
                <a16:creationId xmlns:a16="http://schemas.microsoft.com/office/drawing/2014/main" id="{7A7020A7-E908-184A-9174-84EAFE8A5305}"/>
              </a:ext>
            </a:extLst>
          </p:cNvPr>
          <p:cNvSpPr txBox="1"/>
          <p:nvPr/>
        </p:nvSpPr>
        <p:spPr>
          <a:xfrm>
            <a:off x="2957689" y="5283203"/>
            <a:ext cx="755335" cy="400110"/>
          </a:xfrm>
          <a:prstGeom prst="rect">
            <a:avLst/>
          </a:prstGeom>
          <a:solidFill>
            <a:schemeClr val="bg1"/>
          </a:solidFill>
        </p:spPr>
        <p:txBody>
          <a:bodyPr wrap="none" rtlCol="0">
            <a:spAutoFit/>
          </a:bodyPr>
          <a:lstStyle/>
          <a:p>
            <a:r>
              <a:rPr lang="en-US" sz="2000" b="1" dirty="0">
                <a:latin typeface="Arial" panose="020B0604020202020204" pitchFamily="34" charset="0"/>
                <a:cs typeface="Arial" panose="020B0604020202020204" pitchFamily="34" charset="0"/>
              </a:rPr>
              <a:t>1770</a:t>
            </a:r>
          </a:p>
        </p:txBody>
      </p:sp>
      <p:sp>
        <p:nvSpPr>
          <p:cNvPr id="8" name="TextBox 7">
            <a:extLst>
              <a:ext uri="{FF2B5EF4-FFF2-40B4-BE49-F238E27FC236}">
                <a16:creationId xmlns:a16="http://schemas.microsoft.com/office/drawing/2014/main" id="{8D3843D2-152B-9347-B27A-9CA7B4765117}"/>
              </a:ext>
            </a:extLst>
          </p:cNvPr>
          <p:cNvSpPr txBox="1"/>
          <p:nvPr/>
        </p:nvSpPr>
        <p:spPr>
          <a:xfrm>
            <a:off x="7727251" y="5288846"/>
            <a:ext cx="755335" cy="400110"/>
          </a:xfrm>
          <a:prstGeom prst="rect">
            <a:avLst/>
          </a:prstGeom>
          <a:solidFill>
            <a:schemeClr val="bg1"/>
          </a:solidFill>
        </p:spPr>
        <p:txBody>
          <a:bodyPr wrap="none" rtlCol="0">
            <a:spAutoFit/>
          </a:bodyPr>
          <a:lstStyle/>
          <a:p>
            <a:r>
              <a:rPr lang="en-US" sz="2000" b="1" dirty="0">
                <a:latin typeface="Arial" panose="020B0604020202020204" pitchFamily="34" charset="0"/>
                <a:cs typeface="Arial" panose="020B0604020202020204" pitchFamily="34" charset="0"/>
              </a:rPr>
              <a:t>1802</a:t>
            </a:r>
          </a:p>
        </p:txBody>
      </p:sp>
      <p:sp>
        <p:nvSpPr>
          <p:cNvPr id="9" name="TextBox 8">
            <a:extLst>
              <a:ext uri="{FF2B5EF4-FFF2-40B4-BE49-F238E27FC236}">
                <a16:creationId xmlns:a16="http://schemas.microsoft.com/office/drawing/2014/main" id="{A0F4C276-E388-454F-B7AE-B8E43F3740BB}"/>
              </a:ext>
            </a:extLst>
          </p:cNvPr>
          <p:cNvSpPr txBox="1"/>
          <p:nvPr/>
        </p:nvSpPr>
        <p:spPr>
          <a:xfrm>
            <a:off x="1230491" y="2167463"/>
            <a:ext cx="2408032" cy="461665"/>
          </a:xfrm>
          <a:prstGeom prst="rect">
            <a:avLst/>
          </a:prstGeom>
          <a:solidFill>
            <a:schemeClr val="bg1"/>
          </a:solidFill>
        </p:spPr>
        <p:txBody>
          <a:bodyPr wrap="none" rtlCol="0">
            <a:spAutoFit/>
          </a:bodyPr>
          <a:lstStyle/>
          <a:p>
            <a:r>
              <a:rPr lang="en-US" sz="2400" dirty="0">
                <a:latin typeface="Arial" panose="020B0604020202020204" pitchFamily="34" charset="0"/>
                <a:cs typeface="Arial" panose="020B0604020202020204" pitchFamily="34" charset="0"/>
              </a:rPr>
              <a:t>Spikes after WN</a:t>
            </a:r>
          </a:p>
        </p:txBody>
      </p:sp>
      <p:cxnSp>
        <p:nvCxnSpPr>
          <p:cNvPr id="11" name="Straight Connector 10">
            <a:extLst>
              <a:ext uri="{FF2B5EF4-FFF2-40B4-BE49-F238E27FC236}">
                <a16:creationId xmlns:a16="http://schemas.microsoft.com/office/drawing/2014/main" id="{6285D6D4-90D9-3445-83FB-377BCAEAD5C8}"/>
              </a:ext>
            </a:extLst>
          </p:cNvPr>
          <p:cNvCxnSpPr/>
          <p:nvPr/>
        </p:nvCxnSpPr>
        <p:spPr>
          <a:xfrm>
            <a:off x="3646312" y="2573865"/>
            <a:ext cx="760589" cy="112889"/>
          </a:xfrm>
          <a:prstGeom prst="line">
            <a:avLst/>
          </a:prstGeom>
          <a:ln w="41275">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35037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Dugald Stewart</a:t>
            </a:r>
          </a:p>
        </p:txBody>
      </p:sp>
      <p:sp>
        <p:nvSpPr>
          <p:cNvPr id="3" name="Content Placeholder 2"/>
          <p:cNvSpPr>
            <a:spLocks noGrp="1"/>
          </p:cNvSpPr>
          <p:nvPr>
            <p:ph idx="1"/>
          </p:nvPr>
        </p:nvSpPr>
        <p:spPr/>
        <p:txBody>
          <a:bodyPr>
            <a:normAutofit lnSpcReduction="10000"/>
          </a:bodyPr>
          <a:lstStyle/>
          <a:p>
            <a:pPr marL="0" lvl="0" indent="0">
              <a:spcBef>
                <a:spcPts val="600"/>
              </a:spcBef>
              <a:buClr>
                <a:schemeClr val="dk2"/>
              </a:buClr>
              <a:buSzPct val="25000"/>
              <a:buNone/>
            </a:pPr>
            <a:r>
              <a:rPr lang="en" sz="3200" dirty="0">
                <a:solidFill>
                  <a:srgbClr val="FFFFFF"/>
                </a:solidFill>
                <a:latin typeface="Trebuchet MS"/>
                <a:ea typeface="Trebuchet MS"/>
                <a:cs typeface="Trebuchet MS"/>
                <a:sym typeface="Trebuchet MS"/>
                <a:rtl val="0"/>
              </a:rPr>
              <a:t>(1753-1828)</a:t>
            </a:r>
          </a:p>
          <a:p>
            <a:endParaRPr lang="en" dirty="0">
              <a:solidFill>
                <a:srgbClr val="FFFFFF"/>
              </a:solidFill>
              <a:latin typeface="Trebuchet MS"/>
              <a:ea typeface="Trebuchet MS"/>
              <a:cs typeface="Trebuchet MS"/>
              <a:sym typeface="Trebuchet MS"/>
              <a:rtl val="0"/>
            </a:endParaRPr>
          </a:p>
          <a:p>
            <a:endParaRPr lang="en" dirty="0">
              <a:solidFill>
                <a:srgbClr val="FFFFFF"/>
              </a:solidFill>
              <a:latin typeface="Trebuchet MS"/>
              <a:ea typeface="Trebuchet MS"/>
              <a:cs typeface="Trebuchet MS"/>
              <a:sym typeface="Trebuchet MS"/>
              <a:rtl val="0"/>
            </a:endParaRPr>
          </a:p>
          <a:p>
            <a:pPr lvl="0">
              <a:spcBef>
                <a:spcPts val="600"/>
              </a:spcBef>
              <a:buClr>
                <a:schemeClr val="dk2"/>
              </a:buClr>
              <a:buSzPct val="166666"/>
              <a:buFont typeface="Trebuchet MS"/>
              <a:buChar char="•"/>
            </a:pPr>
            <a:r>
              <a:rPr lang="en" sz="2800" dirty="0">
                <a:solidFill>
                  <a:srgbClr val="FFFFFF"/>
                </a:solidFill>
                <a:latin typeface="Trebuchet MS"/>
                <a:ea typeface="Trebuchet MS"/>
                <a:cs typeface="Trebuchet MS"/>
                <a:sym typeface="Trebuchet MS"/>
                <a:rtl val="0"/>
              </a:rPr>
              <a:t>“At Edinburgh he lectured on the principles of government and political economy in 1800–8 to an influential group of students who were to do much to form Whig and Tory opinion in the early 19th century.”</a:t>
            </a:r>
            <a:r>
              <a:rPr lang="en" dirty="0">
                <a:solidFill>
                  <a:srgbClr val="FFFFFF"/>
                </a:solidFill>
                <a:latin typeface="Trebuchet MS"/>
                <a:ea typeface="Trebuchet MS"/>
                <a:cs typeface="Trebuchet MS"/>
                <a:sym typeface="Trebuchet MS"/>
                <a:rtl val="0"/>
              </a:rPr>
              <a:t> </a:t>
            </a:r>
            <a:r>
              <a:rPr lang="en" sz="1200" dirty="0">
                <a:solidFill>
                  <a:srgbClr val="FFFFFF"/>
                </a:solidFill>
                <a:latin typeface="Trebuchet MS"/>
                <a:ea typeface="Trebuchet MS"/>
                <a:cs typeface="Trebuchet MS"/>
                <a:sym typeface="Trebuchet MS"/>
                <a:rtl val="0"/>
              </a:rPr>
              <a:t>(Phillipson in New Palgrave)</a:t>
            </a:r>
          </a:p>
          <a:p>
            <a:endParaRPr lang="en-US" dirty="0">
              <a:solidFill>
                <a:srgbClr val="FFFFFF"/>
              </a:solidFill>
            </a:endParaRPr>
          </a:p>
        </p:txBody>
      </p:sp>
      <p:sp>
        <p:nvSpPr>
          <p:cNvPr id="4" name="Slide Number Placeholder 3"/>
          <p:cNvSpPr>
            <a:spLocks noGrp="1"/>
          </p:cNvSpPr>
          <p:nvPr>
            <p:ph type="sldNum" sz="quarter" idx="12"/>
          </p:nvPr>
        </p:nvSpPr>
        <p:spPr/>
        <p:txBody>
          <a:bodyPr/>
          <a:lstStyle/>
          <a:p>
            <a:fld id="{459A5F39-4CE7-434C-A5CB-50A363451602}" type="slidenum">
              <a:rPr lang="en-US" smtClean="0"/>
              <a:t>51</a:t>
            </a:fld>
            <a:endParaRPr lang="en-US"/>
          </a:p>
        </p:txBody>
      </p:sp>
      <p:sp>
        <p:nvSpPr>
          <p:cNvPr id="5" name="Shape 297"/>
          <p:cNvSpPr/>
          <p:nvPr/>
        </p:nvSpPr>
        <p:spPr>
          <a:xfrm>
            <a:off x="3891844" y="1141056"/>
            <a:ext cx="2520245" cy="2572987"/>
          </a:xfrm>
          <a:prstGeom prst="rect">
            <a:avLst/>
          </a:prstGeom>
          <a:blipFill>
            <a:blip r:embed="rId2"/>
            <a:stretch>
              <a:fillRect/>
            </a:stretch>
          </a:blipFill>
        </p:spPr>
      </p:sp>
    </p:spTree>
    <p:extLst>
      <p:ext uri="{BB962C8B-B14F-4D97-AF65-F5344CB8AC3E}">
        <p14:creationId xmlns:p14="http://schemas.microsoft.com/office/powerpoint/2010/main" val="42326239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 Stewart’s “Account” of Smith</a:t>
            </a:r>
          </a:p>
        </p:txBody>
      </p:sp>
      <p:sp>
        <p:nvSpPr>
          <p:cNvPr id="3" name="Content Placeholder 2"/>
          <p:cNvSpPr>
            <a:spLocks noGrp="1"/>
          </p:cNvSpPr>
          <p:nvPr>
            <p:ph idx="1"/>
          </p:nvPr>
        </p:nvSpPr>
        <p:spPr/>
        <p:txBody>
          <a:bodyPr>
            <a:normAutofit/>
          </a:bodyPr>
          <a:lstStyle/>
          <a:p>
            <a:pPr lvl="0">
              <a:spcBef>
                <a:spcPts val="600"/>
              </a:spcBef>
              <a:buClr>
                <a:schemeClr val="dk2"/>
              </a:buClr>
              <a:buSzPct val="166666"/>
              <a:buFont typeface="Trebuchet MS"/>
              <a:buChar char="•"/>
            </a:pPr>
            <a:r>
              <a:rPr lang="en" sz="3200" dirty="0">
                <a:solidFill>
                  <a:srgbClr val="FFFFFF"/>
                </a:solidFill>
                <a:latin typeface="Trebuchet MS"/>
                <a:ea typeface="Trebuchet MS"/>
                <a:cs typeface="Trebuchet MS"/>
                <a:sym typeface="Trebuchet MS"/>
                <a:rtl val="0"/>
              </a:rPr>
              <a:t>“those </a:t>
            </a:r>
            <a:r>
              <a:rPr lang="en" sz="3200" b="1" dirty="0">
                <a:solidFill>
                  <a:srgbClr val="FFF121"/>
                </a:solidFill>
                <a:latin typeface="Trebuchet MS"/>
                <a:ea typeface="Trebuchet MS"/>
                <a:cs typeface="Trebuchet MS"/>
                <a:sym typeface="Trebuchet MS"/>
                <a:rtl val="0"/>
              </a:rPr>
              <a:t>liberal</a:t>
            </a:r>
            <a:r>
              <a:rPr lang="en" sz="3200" dirty="0">
                <a:solidFill>
                  <a:srgbClr val="FFF121"/>
                </a:solidFill>
                <a:latin typeface="Trebuchet MS"/>
                <a:ea typeface="Trebuchet MS"/>
                <a:cs typeface="Trebuchet MS"/>
                <a:sym typeface="Trebuchet MS"/>
                <a:rtl val="0"/>
              </a:rPr>
              <a:t> views </a:t>
            </a:r>
            <a:r>
              <a:rPr lang="en" sz="3200" dirty="0">
                <a:solidFill>
                  <a:srgbClr val="FFFFFF"/>
                </a:solidFill>
                <a:latin typeface="Trebuchet MS"/>
                <a:ea typeface="Trebuchet MS"/>
                <a:cs typeface="Trebuchet MS"/>
                <a:sym typeface="Trebuchet MS"/>
                <a:rtl val="0"/>
              </a:rPr>
              <a:t>of commercial policy”</a:t>
            </a:r>
          </a:p>
          <a:p>
            <a:pPr lvl="0">
              <a:spcBef>
                <a:spcPts val="600"/>
              </a:spcBef>
              <a:buClr>
                <a:schemeClr val="dk2"/>
              </a:buClr>
              <a:buSzPct val="166666"/>
              <a:buFont typeface="Trebuchet MS"/>
              <a:buChar char="•"/>
            </a:pPr>
            <a:r>
              <a:rPr lang="en" sz="3200" dirty="0">
                <a:solidFill>
                  <a:srgbClr val="FFFFFF"/>
                </a:solidFill>
                <a:latin typeface="Trebuchet MS"/>
                <a:ea typeface="Trebuchet MS"/>
                <a:cs typeface="Trebuchet MS"/>
                <a:sym typeface="Trebuchet MS"/>
                <a:rtl val="0"/>
              </a:rPr>
              <a:t>“the </a:t>
            </a:r>
            <a:r>
              <a:rPr lang="en" sz="3200" b="1" dirty="0">
                <a:solidFill>
                  <a:srgbClr val="FFF121"/>
                </a:solidFill>
                <a:latin typeface="Trebuchet MS"/>
                <a:ea typeface="Trebuchet MS"/>
                <a:cs typeface="Trebuchet MS"/>
                <a:sym typeface="Trebuchet MS"/>
                <a:rtl val="0"/>
              </a:rPr>
              <a:t>liberal</a:t>
            </a:r>
            <a:r>
              <a:rPr lang="en" sz="3200" dirty="0">
                <a:solidFill>
                  <a:srgbClr val="FFF121"/>
                </a:solidFill>
                <a:latin typeface="Trebuchet MS"/>
                <a:ea typeface="Trebuchet MS"/>
                <a:cs typeface="Trebuchet MS"/>
                <a:sym typeface="Trebuchet MS"/>
                <a:rtl val="0"/>
              </a:rPr>
              <a:t> policy</a:t>
            </a:r>
            <a:r>
              <a:rPr lang="en" sz="3200" dirty="0">
                <a:solidFill>
                  <a:srgbClr val="FFFFFF"/>
                </a:solidFill>
                <a:latin typeface="Trebuchet MS"/>
                <a:ea typeface="Trebuchet MS"/>
                <a:cs typeface="Trebuchet MS"/>
                <a:sym typeface="Trebuchet MS"/>
                <a:rtl val="0"/>
              </a:rPr>
              <a:t> of modern times”</a:t>
            </a:r>
          </a:p>
          <a:p>
            <a:pPr lvl="0">
              <a:spcBef>
                <a:spcPts val="600"/>
              </a:spcBef>
              <a:buClr>
                <a:schemeClr val="dk2"/>
              </a:buClr>
              <a:buSzPct val="166666"/>
              <a:buFont typeface="Trebuchet MS"/>
              <a:buChar char="•"/>
            </a:pPr>
            <a:r>
              <a:rPr lang="en" sz="3200" dirty="0">
                <a:solidFill>
                  <a:srgbClr val="FFFFFF"/>
                </a:solidFill>
                <a:latin typeface="Trebuchet MS"/>
                <a:ea typeface="Trebuchet MS"/>
                <a:cs typeface="Trebuchet MS"/>
                <a:sym typeface="Trebuchet MS"/>
                <a:rtl val="0"/>
              </a:rPr>
              <a:t>“Such are the </a:t>
            </a:r>
            <a:r>
              <a:rPr lang="en" sz="3200" b="1" dirty="0">
                <a:solidFill>
                  <a:srgbClr val="FFF121"/>
                </a:solidFill>
                <a:latin typeface="Trebuchet MS"/>
                <a:ea typeface="Trebuchet MS"/>
                <a:cs typeface="Trebuchet MS"/>
                <a:sym typeface="Trebuchet MS"/>
                <a:rtl val="0"/>
              </a:rPr>
              <a:t>liberal </a:t>
            </a:r>
            <a:r>
              <a:rPr lang="en" sz="3200" dirty="0">
                <a:solidFill>
                  <a:srgbClr val="FFF121"/>
                </a:solidFill>
                <a:latin typeface="Trebuchet MS"/>
                <a:ea typeface="Trebuchet MS"/>
                <a:cs typeface="Trebuchet MS"/>
                <a:sym typeface="Trebuchet MS"/>
                <a:rtl val="0"/>
              </a:rPr>
              <a:t>principles</a:t>
            </a:r>
            <a:r>
              <a:rPr lang="en" sz="3200" dirty="0">
                <a:solidFill>
                  <a:srgbClr val="FFFFFF"/>
                </a:solidFill>
                <a:latin typeface="Trebuchet MS"/>
                <a:ea typeface="Trebuchet MS"/>
                <a:cs typeface="Trebuchet MS"/>
                <a:sym typeface="Trebuchet MS"/>
                <a:rtl val="0"/>
              </a:rPr>
              <a:t>”</a:t>
            </a:r>
          </a:p>
          <a:p>
            <a:pPr lvl="0">
              <a:spcBef>
                <a:spcPts val="600"/>
              </a:spcBef>
              <a:buClr>
                <a:schemeClr val="dk2"/>
              </a:buClr>
              <a:buSzPct val="166666"/>
              <a:buFont typeface="Trebuchet MS"/>
              <a:buChar char="•"/>
            </a:pPr>
            <a:r>
              <a:rPr lang="en" sz="3200" dirty="0">
                <a:solidFill>
                  <a:srgbClr val="FFFFFF"/>
                </a:solidFill>
                <a:latin typeface="Trebuchet MS"/>
                <a:ea typeface="Trebuchet MS"/>
                <a:cs typeface="Trebuchet MS"/>
                <a:sym typeface="Trebuchet MS"/>
                <a:rtl val="0"/>
              </a:rPr>
              <a:t>“his </a:t>
            </a:r>
            <a:r>
              <a:rPr lang="en" sz="3200" b="1" dirty="0">
                <a:solidFill>
                  <a:srgbClr val="FFF121"/>
                </a:solidFill>
                <a:latin typeface="Trebuchet MS"/>
                <a:ea typeface="Trebuchet MS"/>
                <a:cs typeface="Trebuchet MS"/>
                <a:sym typeface="Trebuchet MS"/>
                <a:rtl val="0"/>
              </a:rPr>
              <a:t>liberal</a:t>
            </a:r>
            <a:r>
              <a:rPr lang="en" sz="3200" dirty="0">
                <a:solidFill>
                  <a:srgbClr val="FFF121"/>
                </a:solidFill>
                <a:latin typeface="Trebuchet MS"/>
                <a:ea typeface="Trebuchet MS"/>
                <a:cs typeface="Trebuchet MS"/>
                <a:sym typeface="Trebuchet MS"/>
                <a:rtl val="0"/>
              </a:rPr>
              <a:t> system</a:t>
            </a:r>
            <a:r>
              <a:rPr lang="en" sz="3200" dirty="0">
                <a:solidFill>
                  <a:srgbClr val="FFFFFF"/>
                </a:solidFill>
                <a:latin typeface="Trebuchet MS"/>
                <a:ea typeface="Trebuchet MS"/>
                <a:cs typeface="Trebuchet MS"/>
                <a:sym typeface="Trebuchet MS"/>
                <a:rtl val="0"/>
              </a:rPr>
              <a:t>”</a:t>
            </a:r>
          </a:p>
          <a:p>
            <a:pPr lvl="0">
              <a:spcBef>
                <a:spcPts val="600"/>
              </a:spcBef>
              <a:buClr>
                <a:schemeClr val="dk2"/>
              </a:buClr>
              <a:buSzPct val="166666"/>
              <a:buFont typeface="Trebuchet MS"/>
              <a:buChar char="•"/>
            </a:pPr>
            <a:r>
              <a:rPr lang="en" sz="3200" dirty="0">
                <a:solidFill>
                  <a:srgbClr val="FFFFFF"/>
                </a:solidFill>
                <a:latin typeface="Trebuchet MS"/>
                <a:ea typeface="Trebuchet MS"/>
                <a:cs typeface="Trebuchet MS"/>
                <a:sym typeface="Trebuchet MS"/>
                <a:rtl val="0"/>
              </a:rPr>
              <a:t>“Some of these </a:t>
            </a:r>
            <a:r>
              <a:rPr lang="en" sz="3200" b="1" dirty="0">
                <a:solidFill>
                  <a:srgbClr val="FFF121"/>
                </a:solidFill>
                <a:latin typeface="Trebuchet MS"/>
                <a:ea typeface="Trebuchet MS"/>
                <a:cs typeface="Trebuchet MS"/>
                <a:sym typeface="Trebuchet MS"/>
                <a:rtl val="0"/>
              </a:rPr>
              <a:t>liberal</a:t>
            </a:r>
            <a:r>
              <a:rPr lang="en" sz="3200" dirty="0">
                <a:solidFill>
                  <a:srgbClr val="FFF121"/>
                </a:solidFill>
                <a:latin typeface="Trebuchet MS"/>
                <a:ea typeface="Trebuchet MS"/>
                <a:cs typeface="Trebuchet MS"/>
                <a:sym typeface="Trebuchet MS"/>
                <a:rtl val="0"/>
              </a:rPr>
              <a:t> principles found their way into France</a:t>
            </a:r>
            <a:r>
              <a:rPr lang="en" sz="3200" dirty="0">
                <a:solidFill>
                  <a:srgbClr val="FFFFFF"/>
                </a:solidFill>
                <a:latin typeface="Trebuchet MS"/>
                <a:ea typeface="Trebuchet MS"/>
                <a:cs typeface="Trebuchet MS"/>
                <a:sym typeface="Trebuchet MS"/>
                <a:rtl val="0"/>
              </a:rPr>
              <a:t>”</a:t>
            </a:r>
          </a:p>
          <a:p>
            <a:pPr marL="0" indent="0">
              <a:buNone/>
            </a:pPr>
            <a:endParaRPr lang="en-US" sz="3200" dirty="0">
              <a:solidFill>
                <a:srgbClr val="FFFFFF"/>
              </a:solidFill>
            </a:endParaRPr>
          </a:p>
        </p:txBody>
      </p:sp>
      <p:sp>
        <p:nvSpPr>
          <p:cNvPr id="4" name="Slide Number Placeholder 3"/>
          <p:cNvSpPr>
            <a:spLocks noGrp="1"/>
          </p:cNvSpPr>
          <p:nvPr>
            <p:ph type="sldNum" sz="quarter" idx="12"/>
          </p:nvPr>
        </p:nvSpPr>
        <p:spPr/>
        <p:txBody>
          <a:bodyPr/>
          <a:lstStyle/>
          <a:p>
            <a:fld id="{459A5F39-4CE7-434C-A5CB-50A363451602}" type="slidenum">
              <a:rPr lang="en-US" smtClean="0"/>
              <a:t>52</a:t>
            </a:fld>
            <a:endParaRPr lang="en-US"/>
          </a:p>
        </p:txBody>
      </p:sp>
    </p:spTree>
    <p:extLst>
      <p:ext uri="{BB962C8B-B14F-4D97-AF65-F5344CB8AC3E}">
        <p14:creationId xmlns:p14="http://schemas.microsoft.com/office/powerpoint/2010/main" val="40433454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p:txBody>
          <a:bodyPr/>
          <a:lstStyle/>
          <a:p>
            <a:endParaRPr lang="en-US" dirty="0">
              <a:solidFill>
                <a:srgbClr val="FFFFFF"/>
              </a:solidFill>
            </a:endParaRPr>
          </a:p>
          <a:p>
            <a:pPr marL="317499" indent="0">
              <a:buNone/>
            </a:pPr>
            <a:r>
              <a:rPr lang="en-US" dirty="0">
                <a:solidFill>
                  <a:srgbClr val="FFFFFF"/>
                </a:solidFill>
              </a:rPr>
              <a:t>Started in 1802. Supported Whig party and liberal politics. </a:t>
            </a:r>
          </a:p>
          <a:p>
            <a:pPr marL="317499" indent="0">
              <a:buNone/>
            </a:pPr>
            <a:r>
              <a:rPr lang="en-US" dirty="0">
                <a:solidFill>
                  <a:srgbClr val="FFFFFF"/>
                </a:solidFill>
              </a:rPr>
              <a:t>Dugald Stewart “exercised the dominant influence on the reviewers” </a:t>
            </a:r>
            <a:r>
              <a:rPr lang="en-US" sz="1200" dirty="0">
                <a:solidFill>
                  <a:srgbClr val="FFFFFF"/>
                </a:solidFill>
              </a:rPr>
              <a:t>(Fontana, 4)</a:t>
            </a:r>
          </a:p>
          <a:p>
            <a:pPr marL="317499" indent="0">
              <a:buNone/>
            </a:pPr>
            <a:endParaRPr lang="en-US" dirty="0">
              <a:solidFill>
                <a:srgbClr val="FFFFFF"/>
              </a:solidFill>
            </a:endParaRPr>
          </a:p>
          <a:p>
            <a:pPr marL="317499" indent="0">
              <a:buNone/>
            </a:pPr>
            <a:endParaRPr lang="en-US" dirty="0">
              <a:solidFill>
                <a:srgbClr val="FFFFFF"/>
              </a:solidFill>
            </a:endParaRPr>
          </a:p>
        </p:txBody>
      </p:sp>
      <p:pic>
        <p:nvPicPr>
          <p:cNvPr id="4" name="Picture 3"/>
          <p:cNvPicPr>
            <a:picLocks noChangeAspect="1"/>
          </p:cNvPicPr>
          <p:nvPr/>
        </p:nvPicPr>
        <p:blipFill>
          <a:blip r:embed="rId2"/>
          <a:stretch>
            <a:fillRect/>
          </a:stretch>
        </p:blipFill>
        <p:spPr>
          <a:xfrm>
            <a:off x="736600" y="36321"/>
            <a:ext cx="7670800" cy="2057400"/>
          </a:xfrm>
          <a:prstGeom prst="rect">
            <a:avLst/>
          </a:prstGeom>
        </p:spPr>
      </p:pic>
      <p:pic>
        <p:nvPicPr>
          <p:cNvPr id="7" name="Picture 6"/>
          <p:cNvPicPr>
            <a:picLocks noChangeAspect="1"/>
          </p:cNvPicPr>
          <p:nvPr/>
        </p:nvPicPr>
        <p:blipFill>
          <a:blip r:embed="rId3"/>
          <a:stretch>
            <a:fillRect/>
          </a:stretch>
        </p:blipFill>
        <p:spPr>
          <a:xfrm>
            <a:off x="603180" y="4284599"/>
            <a:ext cx="1333500" cy="1511300"/>
          </a:xfrm>
          <a:prstGeom prst="rect">
            <a:avLst/>
          </a:prstGeom>
        </p:spPr>
      </p:pic>
      <p:sp>
        <p:nvSpPr>
          <p:cNvPr id="8" name="TextBox 7"/>
          <p:cNvSpPr txBox="1"/>
          <p:nvPr/>
        </p:nvSpPr>
        <p:spPr>
          <a:xfrm>
            <a:off x="364953" y="5854295"/>
            <a:ext cx="1955696" cy="923330"/>
          </a:xfrm>
          <a:prstGeom prst="rect">
            <a:avLst/>
          </a:prstGeom>
          <a:noFill/>
        </p:spPr>
        <p:txBody>
          <a:bodyPr wrap="none" rtlCol="0">
            <a:spAutoFit/>
          </a:bodyPr>
          <a:lstStyle/>
          <a:p>
            <a:r>
              <a:rPr lang="en-US" sz="1800" dirty="0">
                <a:solidFill>
                  <a:srgbClr val="FFFFFF"/>
                </a:solidFill>
              </a:rPr>
              <a:t>Editor 1802-1829</a:t>
            </a:r>
          </a:p>
          <a:p>
            <a:r>
              <a:rPr lang="en-US" sz="1800" dirty="0">
                <a:solidFill>
                  <a:srgbClr val="FFFFFF"/>
                </a:solidFill>
              </a:rPr>
              <a:t>Francis Jeffrey</a:t>
            </a:r>
          </a:p>
          <a:p>
            <a:r>
              <a:rPr lang="en-US" sz="1800" dirty="0">
                <a:solidFill>
                  <a:srgbClr val="FFFFFF"/>
                </a:solidFill>
              </a:rPr>
              <a:t>1773-1850</a:t>
            </a:r>
          </a:p>
        </p:txBody>
      </p:sp>
      <p:pic>
        <p:nvPicPr>
          <p:cNvPr id="9" name="Picture 8"/>
          <p:cNvPicPr>
            <a:picLocks noChangeAspect="1"/>
          </p:cNvPicPr>
          <p:nvPr/>
        </p:nvPicPr>
        <p:blipFill>
          <a:blip r:embed="rId4"/>
          <a:stretch>
            <a:fillRect/>
          </a:stretch>
        </p:blipFill>
        <p:spPr>
          <a:xfrm>
            <a:off x="2568820" y="4290341"/>
            <a:ext cx="1317363" cy="1505558"/>
          </a:xfrm>
          <a:prstGeom prst="rect">
            <a:avLst/>
          </a:prstGeom>
        </p:spPr>
      </p:pic>
      <p:sp>
        <p:nvSpPr>
          <p:cNvPr id="10" name="TextBox 9"/>
          <p:cNvSpPr txBox="1"/>
          <p:nvPr/>
        </p:nvSpPr>
        <p:spPr>
          <a:xfrm>
            <a:off x="2440625" y="5883493"/>
            <a:ext cx="1980029" cy="646331"/>
          </a:xfrm>
          <a:prstGeom prst="rect">
            <a:avLst/>
          </a:prstGeom>
          <a:noFill/>
        </p:spPr>
        <p:txBody>
          <a:bodyPr wrap="none" rtlCol="0">
            <a:spAutoFit/>
          </a:bodyPr>
          <a:lstStyle/>
          <a:p>
            <a:r>
              <a:rPr lang="en-US" sz="1800" dirty="0">
                <a:solidFill>
                  <a:srgbClr val="FFFFFF"/>
                </a:solidFill>
              </a:rPr>
              <a:t>Henry Brougham</a:t>
            </a:r>
          </a:p>
          <a:p>
            <a:r>
              <a:rPr lang="en-US" sz="1800" dirty="0">
                <a:solidFill>
                  <a:srgbClr val="FFFFFF"/>
                </a:solidFill>
              </a:rPr>
              <a:t>1778-1868</a:t>
            </a:r>
          </a:p>
        </p:txBody>
      </p:sp>
      <p:pic>
        <p:nvPicPr>
          <p:cNvPr id="11" name="Picture 10"/>
          <p:cNvPicPr>
            <a:picLocks noChangeAspect="1"/>
          </p:cNvPicPr>
          <p:nvPr/>
        </p:nvPicPr>
        <p:blipFill>
          <a:blip r:embed="rId5"/>
          <a:stretch>
            <a:fillRect/>
          </a:stretch>
        </p:blipFill>
        <p:spPr>
          <a:xfrm>
            <a:off x="4572801" y="4275742"/>
            <a:ext cx="1268876" cy="1576578"/>
          </a:xfrm>
          <a:prstGeom prst="rect">
            <a:avLst/>
          </a:prstGeom>
        </p:spPr>
      </p:pic>
      <p:sp>
        <p:nvSpPr>
          <p:cNvPr id="12" name="TextBox 11"/>
          <p:cNvSpPr txBox="1"/>
          <p:nvPr/>
        </p:nvSpPr>
        <p:spPr>
          <a:xfrm>
            <a:off x="4478744" y="5866919"/>
            <a:ext cx="1608771" cy="646331"/>
          </a:xfrm>
          <a:prstGeom prst="rect">
            <a:avLst/>
          </a:prstGeom>
          <a:noFill/>
        </p:spPr>
        <p:txBody>
          <a:bodyPr wrap="none" rtlCol="0">
            <a:spAutoFit/>
          </a:bodyPr>
          <a:lstStyle/>
          <a:p>
            <a:r>
              <a:rPr lang="en-US" sz="1800" dirty="0">
                <a:solidFill>
                  <a:srgbClr val="FFFFFF"/>
                </a:solidFill>
              </a:rPr>
              <a:t>Sydney Smith</a:t>
            </a:r>
          </a:p>
          <a:p>
            <a:r>
              <a:rPr lang="en-US" sz="1800" dirty="0">
                <a:solidFill>
                  <a:srgbClr val="FFFFFF"/>
                </a:solidFill>
              </a:rPr>
              <a:t>1771-1845</a:t>
            </a:r>
          </a:p>
        </p:txBody>
      </p:sp>
      <p:pic>
        <p:nvPicPr>
          <p:cNvPr id="15" name="Picture 14"/>
          <p:cNvPicPr>
            <a:picLocks noChangeAspect="1"/>
          </p:cNvPicPr>
          <p:nvPr/>
        </p:nvPicPr>
        <p:blipFill>
          <a:blip r:embed="rId6"/>
          <a:stretch>
            <a:fillRect/>
          </a:stretch>
        </p:blipFill>
        <p:spPr>
          <a:xfrm>
            <a:off x="6145907" y="4248024"/>
            <a:ext cx="1161158" cy="1565690"/>
          </a:xfrm>
          <a:prstGeom prst="rect">
            <a:avLst/>
          </a:prstGeom>
        </p:spPr>
      </p:pic>
      <p:sp>
        <p:nvSpPr>
          <p:cNvPr id="16" name="TextBox 15"/>
          <p:cNvSpPr txBox="1"/>
          <p:nvPr/>
        </p:nvSpPr>
        <p:spPr>
          <a:xfrm>
            <a:off x="6102113" y="5848574"/>
            <a:ext cx="1711113" cy="646331"/>
          </a:xfrm>
          <a:prstGeom prst="rect">
            <a:avLst/>
          </a:prstGeom>
          <a:noFill/>
        </p:spPr>
        <p:txBody>
          <a:bodyPr wrap="none" rtlCol="0">
            <a:spAutoFit/>
          </a:bodyPr>
          <a:lstStyle/>
          <a:p>
            <a:r>
              <a:rPr lang="en-US" sz="1800" dirty="0">
                <a:solidFill>
                  <a:srgbClr val="FFFFFF"/>
                </a:solidFill>
              </a:rPr>
              <a:t>Francis Horner</a:t>
            </a:r>
          </a:p>
          <a:p>
            <a:r>
              <a:rPr lang="en-US" sz="1800" dirty="0">
                <a:solidFill>
                  <a:srgbClr val="FFFFFF"/>
                </a:solidFill>
              </a:rPr>
              <a:t>1778-1817</a:t>
            </a:r>
          </a:p>
        </p:txBody>
      </p:sp>
    </p:spTree>
    <p:extLst>
      <p:ext uri="{BB962C8B-B14F-4D97-AF65-F5344CB8AC3E}">
        <p14:creationId xmlns:p14="http://schemas.microsoft.com/office/powerpoint/2010/main" val="1072979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3D1C2-76B3-DC47-B00F-FEEF234F6596}"/>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C73C9E7B-1500-864D-A19F-D2C0CD8402CA}"/>
              </a:ext>
            </a:extLst>
          </p:cNvPr>
          <p:cNvSpPr>
            <a:spLocks noGrp="1"/>
          </p:cNvSpPr>
          <p:nvPr>
            <p:ph type="body" idx="1"/>
          </p:nvPr>
        </p:nvSpPr>
        <p:spPr/>
        <p:txBody>
          <a:bodyPr/>
          <a:lstStyle/>
          <a:p>
            <a:endParaRPr lang="en-US"/>
          </a:p>
        </p:txBody>
      </p:sp>
      <p:pic>
        <p:nvPicPr>
          <p:cNvPr id="4" name="Picture 3">
            <a:extLst>
              <a:ext uri="{FF2B5EF4-FFF2-40B4-BE49-F238E27FC236}">
                <a16:creationId xmlns:a16="http://schemas.microsoft.com/office/drawing/2014/main" id="{66C69DE7-033C-BC49-A497-E73BED515D1A}"/>
              </a:ext>
            </a:extLst>
          </p:cNvPr>
          <p:cNvPicPr>
            <a:picLocks noChangeAspect="1"/>
          </p:cNvPicPr>
          <p:nvPr/>
        </p:nvPicPr>
        <p:blipFill>
          <a:blip r:embed="rId2"/>
          <a:stretch>
            <a:fillRect/>
          </a:stretch>
        </p:blipFill>
        <p:spPr>
          <a:xfrm>
            <a:off x="1061159" y="1681630"/>
            <a:ext cx="6965244" cy="5085503"/>
          </a:xfrm>
          <a:prstGeom prst="rect">
            <a:avLst/>
          </a:prstGeom>
        </p:spPr>
      </p:pic>
      <p:pic>
        <p:nvPicPr>
          <p:cNvPr id="5" name="Picture 4">
            <a:extLst>
              <a:ext uri="{FF2B5EF4-FFF2-40B4-BE49-F238E27FC236}">
                <a16:creationId xmlns:a16="http://schemas.microsoft.com/office/drawing/2014/main" id="{AFCFEBDA-EA43-3245-9B37-4E52573E9C79}"/>
              </a:ext>
            </a:extLst>
          </p:cNvPr>
          <p:cNvPicPr>
            <a:picLocks noChangeAspect="1"/>
          </p:cNvPicPr>
          <p:nvPr/>
        </p:nvPicPr>
        <p:blipFill>
          <a:blip r:embed="rId3"/>
          <a:stretch>
            <a:fillRect/>
          </a:stretch>
        </p:blipFill>
        <p:spPr>
          <a:xfrm>
            <a:off x="1334910" y="11681"/>
            <a:ext cx="6341534" cy="1700875"/>
          </a:xfrm>
          <a:prstGeom prst="rect">
            <a:avLst/>
          </a:prstGeom>
        </p:spPr>
      </p:pic>
      <p:sp>
        <p:nvSpPr>
          <p:cNvPr id="6" name="TextBox 5">
            <a:extLst>
              <a:ext uri="{FF2B5EF4-FFF2-40B4-BE49-F238E27FC236}">
                <a16:creationId xmlns:a16="http://schemas.microsoft.com/office/drawing/2014/main" id="{13957076-AE63-294E-9D72-69FA7C563D6E}"/>
              </a:ext>
            </a:extLst>
          </p:cNvPr>
          <p:cNvSpPr txBox="1"/>
          <p:nvPr/>
        </p:nvSpPr>
        <p:spPr>
          <a:xfrm>
            <a:off x="999064" y="6090357"/>
            <a:ext cx="755335" cy="400110"/>
          </a:xfrm>
          <a:prstGeom prst="rect">
            <a:avLst/>
          </a:prstGeom>
          <a:solidFill>
            <a:schemeClr val="bg1"/>
          </a:solidFill>
        </p:spPr>
        <p:txBody>
          <a:bodyPr wrap="none" rtlCol="0">
            <a:spAutoFit/>
          </a:bodyPr>
          <a:lstStyle/>
          <a:p>
            <a:r>
              <a:rPr lang="en-US" sz="2000" b="1" dirty="0">
                <a:latin typeface="Arial" panose="020B0604020202020204" pitchFamily="34" charset="0"/>
                <a:cs typeface="Arial" panose="020B0604020202020204" pitchFamily="34" charset="0"/>
              </a:rPr>
              <a:t>1802</a:t>
            </a:r>
          </a:p>
        </p:txBody>
      </p:sp>
      <p:sp>
        <p:nvSpPr>
          <p:cNvPr id="7" name="TextBox 6">
            <a:extLst>
              <a:ext uri="{FF2B5EF4-FFF2-40B4-BE49-F238E27FC236}">
                <a16:creationId xmlns:a16="http://schemas.microsoft.com/office/drawing/2014/main" id="{03052F69-218B-0F47-86C1-E3286DD19C7F}"/>
              </a:ext>
            </a:extLst>
          </p:cNvPr>
          <p:cNvSpPr txBox="1"/>
          <p:nvPr/>
        </p:nvSpPr>
        <p:spPr>
          <a:xfrm>
            <a:off x="6220179" y="6073422"/>
            <a:ext cx="755335" cy="400110"/>
          </a:xfrm>
          <a:prstGeom prst="rect">
            <a:avLst/>
          </a:prstGeom>
          <a:solidFill>
            <a:schemeClr val="bg1"/>
          </a:solidFill>
        </p:spPr>
        <p:txBody>
          <a:bodyPr wrap="none" rtlCol="0">
            <a:spAutoFit/>
          </a:bodyPr>
          <a:lstStyle/>
          <a:p>
            <a:r>
              <a:rPr lang="en-US" sz="2000" b="1" dirty="0">
                <a:latin typeface="Arial" panose="020B0604020202020204" pitchFamily="34" charset="0"/>
                <a:cs typeface="Arial" panose="020B0604020202020204" pitchFamily="34" charset="0"/>
              </a:rPr>
              <a:t>1824</a:t>
            </a:r>
          </a:p>
        </p:txBody>
      </p:sp>
    </p:spTree>
    <p:extLst>
      <p:ext uri="{BB962C8B-B14F-4D97-AF65-F5344CB8AC3E}">
        <p14:creationId xmlns:p14="http://schemas.microsoft.com/office/powerpoint/2010/main" val="19059717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John Ramsay McCulloch</a:t>
            </a:r>
            <a:br>
              <a:rPr lang="en-US" dirty="0"/>
            </a:br>
            <a:r>
              <a:rPr lang="en-US" dirty="0"/>
              <a:t>(1789-1864)</a:t>
            </a:r>
          </a:p>
        </p:txBody>
      </p:sp>
      <p:sp>
        <p:nvSpPr>
          <p:cNvPr id="3" name="Content Placeholder 2"/>
          <p:cNvSpPr>
            <a:spLocks noGrp="1"/>
          </p:cNvSpPr>
          <p:nvPr>
            <p:ph idx="1"/>
          </p:nvPr>
        </p:nvSpPr>
        <p:spPr>
          <a:xfrm>
            <a:off x="765175" y="2084957"/>
            <a:ext cx="7612064" cy="4182035"/>
          </a:xfrm>
        </p:spPr>
        <p:txBody>
          <a:bodyPr>
            <a:normAutofit/>
          </a:bodyPr>
          <a:lstStyle/>
          <a:p>
            <a:pPr marL="317499" indent="0">
              <a:buNone/>
            </a:pPr>
            <a:r>
              <a:rPr lang="en-US" dirty="0"/>
              <a:t>Another Scot</a:t>
            </a:r>
          </a:p>
          <a:p>
            <a:pPr indent="-274320"/>
            <a:r>
              <a:rPr lang="en-US" dirty="0"/>
              <a:t>“arguably the first professional economist”</a:t>
            </a:r>
            <a:r>
              <a:rPr lang="en-US" sz="1200" dirty="0"/>
              <a:t> (</a:t>
            </a:r>
            <a:r>
              <a:rPr lang="en-US" sz="1200" dirty="0">
                <a:hlinkClick r:id="rId2">
                  <a:extLst>
                    <a:ext uri="{A12FA001-AC4F-418D-AE19-62706E023703}">
                      <ahyp:hlinkClr xmlns:ahyp="http://schemas.microsoft.com/office/drawing/2018/hyperlinkcolor" val="tx"/>
                    </a:ext>
                  </a:extLst>
                </a:hlinkClick>
              </a:rPr>
              <a:t>source</a:t>
            </a:r>
            <a:r>
              <a:rPr lang="en-US" sz="1200" dirty="0"/>
              <a:t>)</a:t>
            </a:r>
            <a:endParaRPr lang="en-US" dirty="0"/>
          </a:p>
          <a:p>
            <a:pPr indent="-274320"/>
            <a:r>
              <a:rPr lang="en-US" dirty="0"/>
              <a:t>“</a:t>
            </a:r>
            <a:r>
              <a:rPr lang="en-US" dirty="0">
                <a:solidFill>
                  <a:srgbClr val="FFF121"/>
                </a:solidFill>
              </a:rPr>
              <a:t>Political Economy</a:t>
            </a:r>
            <a:r>
              <a:rPr lang="en-US" dirty="0"/>
              <a:t>” entry in 1824 </a:t>
            </a:r>
            <a:r>
              <a:rPr lang="en-US" i="1" dirty="0"/>
              <a:t>Encyclopedia Britannica</a:t>
            </a:r>
            <a:r>
              <a:rPr lang="en-US" sz="1200" dirty="0"/>
              <a:t> + his 1824 </a:t>
            </a:r>
            <a:r>
              <a:rPr lang="en-US" sz="1200" i="1" dirty="0"/>
              <a:t>Disc.</a:t>
            </a:r>
            <a:r>
              <a:rPr lang="en-US" sz="1200" dirty="0"/>
              <a:t>, 1825 </a:t>
            </a:r>
            <a:r>
              <a:rPr lang="en-US" sz="1200" i="1" dirty="0"/>
              <a:t>Princ.s, 1821 ER article,</a:t>
            </a:r>
            <a:r>
              <a:rPr lang="en-US" dirty="0"/>
              <a:t>.</a:t>
            </a:r>
          </a:p>
          <a:p>
            <a:pPr lvl="1" indent="-274320"/>
            <a:r>
              <a:rPr lang="en-US" dirty="0"/>
              <a:t>“liberal” ~ 12 times</a:t>
            </a:r>
          </a:p>
          <a:p>
            <a:pPr lvl="1" indent="-274320"/>
            <a:r>
              <a:rPr lang="en-US" dirty="0"/>
              <a:t>Reprinted in US in 1825.</a:t>
            </a:r>
          </a:p>
          <a:p>
            <a:pPr marL="0" indent="0">
              <a:buNone/>
            </a:pPr>
            <a:endParaRPr lang="en-US" dirty="0"/>
          </a:p>
        </p:txBody>
      </p:sp>
      <p:sp>
        <p:nvSpPr>
          <p:cNvPr id="4" name="Slide Number Placeholder 3"/>
          <p:cNvSpPr>
            <a:spLocks noGrp="1"/>
          </p:cNvSpPr>
          <p:nvPr>
            <p:ph type="sldNum" sz="quarter" idx="12"/>
          </p:nvPr>
        </p:nvSpPr>
        <p:spPr/>
        <p:txBody>
          <a:bodyPr/>
          <a:lstStyle/>
          <a:p>
            <a:fld id="{459A5F39-4CE7-434C-A5CB-50A363451602}" type="slidenum">
              <a:rPr lang="en-US" smtClean="0"/>
              <a:t>55</a:t>
            </a:fld>
            <a:endParaRPr lang="en-US"/>
          </a:p>
        </p:txBody>
      </p:sp>
      <p:pic>
        <p:nvPicPr>
          <p:cNvPr id="5" name="Picture 4"/>
          <p:cNvPicPr>
            <a:picLocks noChangeAspect="1"/>
          </p:cNvPicPr>
          <p:nvPr/>
        </p:nvPicPr>
        <p:blipFill>
          <a:blip r:embed="rId3"/>
          <a:stretch>
            <a:fillRect/>
          </a:stretch>
        </p:blipFill>
        <p:spPr>
          <a:xfrm>
            <a:off x="7641485" y="817987"/>
            <a:ext cx="1431960" cy="2343207"/>
          </a:xfrm>
          <a:prstGeom prst="rect">
            <a:avLst/>
          </a:prstGeom>
        </p:spPr>
      </p:pic>
    </p:spTree>
    <p:extLst>
      <p:ext uri="{BB962C8B-B14F-4D97-AF65-F5344CB8AC3E}">
        <p14:creationId xmlns:p14="http://schemas.microsoft.com/office/powerpoint/2010/main" val="38902825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Smith is about liberal policy reform</a:t>
            </a:r>
          </a:p>
        </p:txBody>
      </p:sp>
      <p:sp>
        <p:nvSpPr>
          <p:cNvPr id="3" name="Content Placeholder 2"/>
          <p:cNvSpPr>
            <a:spLocks noGrp="1"/>
          </p:cNvSpPr>
          <p:nvPr>
            <p:ph idx="1"/>
          </p:nvPr>
        </p:nvSpPr>
        <p:spPr/>
        <p:txBody>
          <a:bodyPr>
            <a:normAutofit fontScale="85000" lnSpcReduction="20000"/>
          </a:bodyPr>
          <a:lstStyle/>
          <a:p>
            <a:pPr marL="0" indent="0">
              <a:buNone/>
            </a:pPr>
            <a:r>
              <a:rPr lang="en-US" sz="2600" dirty="0"/>
              <a:t>Dugald Stewart:</a:t>
            </a:r>
          </a:p>
          <a:p>
            <a:pPr marL="0" indent="0">
              <a:buNone/>
            </a:pPr>
            <a:r>
              <a:rPr lang="en-US" sz="2600" dirty="0"/>
              <a:t>“The progress already made in [political economy]…has been sufficient to shew, that the happiness of mankind depends</a:t>
            </a:r>
            <a:r>
              <a:rPr lang="en-US" sz="2600" dirty="0">
                <a:solidFill>
                  <a:srgbClr val="FFF121"/>
                </a:solidFill>
              </a:rPr>
              <a:t>, </a:t>
            </a:r>
            <a:r>
              <a:rPr lang="en-US" sz="2600" b="1" dirty="0">
                <a:solidFill>
                  <a:srgbClr val="FFF121"/>
                </a:solidFill>
              </a:rPr>
              <a:t>not on the share which the people possess, directly or indirectly, in the enactment of laws, but on the equity and expediency of the laws that are enacted</a:t>
            </a:r>
            <a:r>
              <a:rPr lang="en-US" sz="2600" dirty="0"/>
              <a:t>.”</a:t>
            </a:r>
          </a:p>
          <a:p>
            <a:pPr marL="0" indent="0">
              <a:buNone/>
            </a:pPr>
            <a:r>
              <a:rPr lang="en-US" sz="2600" dirty="0"/>
              <a:t>“[T]he most celebrated works … by Smith, Quesnai, Turgot, Campomanes, Beccaria, and others, have aimed at the improvement of society,--</a:t>
            </a:r>
            <a:r>
              <a:rPr lang="en-US" sz="2600" b="1" dirty="0">
                <a:solidFill>
                  <a:srgbClr val="FFF121"/>
                </a:solidFill>
              </a:rPr>
              <a:t>not by delineating plans of new constitutions, but by enlightening the policy of actual legislators</a:t>
            </a:r>
            <a:r>
              <a:rPr lang="en-US" sz="2600" dirty="0"/>
              <a:t>.” </a:t>
            </a:r>
          </a:p>
          <a:p>
            <a:pPr marL="0" indent="0">
              <a:buNone/>
            </a:pPr>
            <a:r>
              <a:rPr lang="en-US" sz="1100" dirty="0"/>
              <a:t>							(EPS 310, 311)</a:t>
            </a:r>
          </a:p>
        </p:txBody>
      </p:sp>
      <p:sp>
        <p:nvSpPr>
          <p:cNvPr id="4" name="Slide Number Placeholder 3"/>
          <p:cNvSpPr>
            <a:spLocks noGrp="1"/>
          </p:cNvSpPr>
          <p:nvPr>
            <p:ph type="sldNum" sz="quarter" idx="12"/>
          </p:nvPr>
        </p:nvSpPr>
        <p:spPr/>
        <p:txBody>
          <a:bodyPr/>
          <a:lstStyle/>
          <a:p>
            <a:fld id="{459A5F39-4CE7-434C-A5CB-50A363451602}" type="slidenum">
              <a:rPr lang="en-US" smtClean="0"/>
              <a:t>56</a:t>
            </a:fld>
            <a:endParaRPr lang="en-US"/>
          </a:p>
        </p:txBody>
      </p:sp>
    </p:spTree>
    <p:extLst>
      <p:ext uri="{BB962C8B-B14F-4D97-AF65-F5344CB8AC3E}">
        <p14:creationId xmlns:p14="http://schemas.microsoft.com/office/powerpoint/2010/main" val="19485047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6E75B-AA41-534F-94B3-4DAB9DAC6658}"/>
              </a:ext>
            </a:extLst>
          </p:cNvPr>
          <p:cNvSpPr>
            <a:spLocks noGrp="1"/>
          </p:cNvSpPr>
          <p:nvPr>
            <p:ph type="title"/>
          </p:nvPr>
        </p:nvSpPr>
        <p:spPr/>
        <p:txBody>
          <a:bodyPr/>
          <a:lstStyle/>
          <a:p>
            <a:r>
              <a:rPr lang="en-US" dirty="0"/>
              <a:t>WN: “the liberal plan”</a:t>
            </a:r>
          </a:p>
        </p:txBody>
      </p:sp>
      <p:sp>
        <p:nvSpPr>
          <p:cNvPr id="3" name="Content Placeholder 2">
            <a:extLst>
              <a:ext uri="{FF2B5EF4-FFF2-40B4-BE49-F238E27FC236}">
                <a16:creationId xmlns:a16="http://schemas.microsoft.com/office/drawing/2014/main" id="{A2E36820-108C-5B4F-93C1-D72557EA0C90}"/>
              </a:ext>
            </a:extLst>
          </p:cNvPr>
          <p:cNvSpPr>
            <a:spLocks noGrp="1"/>
          </p:cNvSpPr>
          <p:nvPr>
            <p:ph idx="1"/>
          </p:nvPr>
        </p:nvSpPr>
        <p:spPr/>
        <p:txBody>
          <a:bodyPr>
            <a:normAutofit/>
          </a:bodyPr>
          <a:lstStyle/>
          <a:p>
            <a:pPr marL="0" indent="0">
              <a:buNone/>
            </a:pPr>
            <a:r>
              <a:rPr lang="en-US" sz="6600" dirty="0"/>
              <a:t>Presupposes an </a:t>
            </a:r>
            <a:r>
              <a:rPr lang="en-US" sz="6600" dirty="0">
                <a:solidFill>
                  <a:srgbClr val="FFF121"/>
                </a:solidFill>
              </a:rPr>
              <a:t>integrated and </a:t>
            </a:r>
            <a:r>
              <a:rPr lang="en-US" sz="6600" b="1" i="1" dirty="0">
                <a:solidFill>
                  <a:srgbClr val="FFF121"/>
                </a:solidFill>
              </a:rPr>
              <a:t>stable</a:t>
            </a:r>
            <a:r>
              <a:rPr lang="en-US" sz="6600" dirty="0">
                <a:solidFill>
                  <a:srgbClr val="FFF121"/>
                </a:solidFill>
              </a:rPr>
              <a:t> polity.</a:t>
            </a:r>
            <a:endParaRPr lang="en-US" sz="6600" dirty="0"/>
          </a:p>
        </p:txBody>
      </p:sp>
      <p:sp>
        <p:nvSpPr>
          <p:cNvPr id="4" name="Slide Number Placeholder 3">
            <a:extLst>
              <a:ext uri="{FF2B5EF4-FFF2-40B4-BE49-F238E27FC236}">
                <a16:creationId xmlns:a16="http://schemas.microsoft.com/office/drawing/2014/main" id="{2124072E-E9B0-7240-AEC9-22F04C244BD5}"/>
              </a:ext>
            </a:extLst>
          </p:cNvPr>
          <p:cNvSpPr>
            <a:spLocks noGrp="1"/>
          </p:cNvSpPr>
          <p:nvPr>
            <p:ph type="sldNum" sz="quarter" idx="12"/>
          </p:nvPr>
        </p:nvSpPr>
        <p:spPr/>
        <p:txBody>
          <a:bodyPr/>
          <a:lstStyle/>
          <a:p>
            <a:fld id="{459A5F39-4CE7-434C-A5CB-50A363451602}" type="slidenum">
              <a:rPr lang="en-US" smtClean="0"/>
              <a:t>57</a:t>
            </a:fld>
            <a:endParaRPr lang="en-US"/>
          </a:p>
        </p:txBody>
      </p:sp>
    </p:spTree>
    <p:extLst>
      <p:ext uri="{BB962C8B-B14F-4D97-AF65-F5344CB8AC3E}">
        <p14:creationId xmlns:p14="http://schemas.microsoft.com/office/powerpoint/2010/main" val="23135269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Stable polity in Britain,</a:t>
            </a:r>
            <a:br>
              <a:rPr lang="en-US" dirty="0"/>
            </a:br>
            <a:r>
              <a:rPr lang="en-US" dirty="0"/>
              <a:t>“adamantine” by 1725</a:t>
            </a:r>
          </a:p>
        </p:txBody>
      </p:sp>
      <p:sp>
        <p:nvSpPr>
          <p:cNvPr id="4" name="Slide Number Placeholder 3"/>
          <p:cNvSpPr>
            <a:spLocks noGrp="1"/>
          </p:cNvSpPr>
          <p:nvPr>
            <p:ph type="sldNum" sz="quarter" idx="12"/>
          </p:nvPr>
        </p:nvSpPr>
        <p:spPr/>
        <p:txBody>
          <a:bodyPr/>
          <a:lstStyle/>
          <a:p>
            <a:fld id="{459A5F39-4CE7-434C-A5CB-50A363451602}" type="slidenum">
              <a:rPr lang="en-US" smtClean="0"/>
              <a:t>58</a:t>
            </a:fld>
            <a:endParaRPr lang="en-US"/>
          </a:p>
        </p:txBody>
      </p:sp>
      <p:sp>
        <p:nvSpPr>
          <p:cNvPr id="7" name="Content Placeholder 6">
            <a:extLst>
              <a:ext uri="{FF2B5EF4-FFF2-40B4-BE49-F238E27FC236}">
                <a16:creationId xmlns:a16="http://schemas.microsoft.com/office/drawing/2014/main" id="{E25CFCA3-0793-E340-B760-57FE4E525A14}"/>
              </a:ext>
            </a:extLst>
          </p:cNvPr>
          <p:cNvSpPr>
            <a:spLocks noGrp="1"/>
          </p:cNvSpPr>
          <p:nvPr>
            <p:ph idx="1"/>
          </p:nvPr>
        </p:nvSpPr>
        <p:spPr/>
        <p:txBody>
          <a:bodyPr/>
          <a:lstStyle/>
          <a:p>
            <a:endParaRPr lang="en-US"/>
          </a:p>
        </p:txBody>
      </p:sp>
      <p:pic>
        <p:nvPicPr>
          <p:cNvPr id="8" name="Picture 7">
            <a:extLst>
              <a:ext uri="{FF2B5EF4-FFF2-40B4-BE49-F238E27FC236}">
                <a16:creationId xmlns:a16="http://schemas.microsoft.com/office/drawing/2014/main" id="{D7C36114-C74E-284D-95D3-D664CA5392E2}"/>
              </a:ext>
            </a:extLst>
          </p:cNvPr>
          <p:cNvPicPr>
            <a:picLocks noChangeAspect="1"/>
          </p:cNvPicPr>
          <p:nvPr/>
        </p:nvPicPr>
        <p:blipFill>
          <a:blip r:embed="rId3"/>
          <a:stretch>
            <a:fillRect/>
          </a:stretch>
        </p:blipFill>
        <p:spPr>
          <a:xfrm>
            <a:off x="109828" y="1774875"/>
            <a:ext cx="8921286" cy="4219527"/>
          </a:xfrm>
          <a:prstGeom prst="rect">
            <a:avLst/>
          </a:prstGeom>
        </p:spPr>
      </p:pic>
    </p:spTree>
    <p:extLst>
      <p:ext uri="{BB962C8B-B14F-4D97-AF65-F5344CB8AC3E}">
        <p14:creationId xmlns:p14="http://schemas.microsoft.com/office/powerpoint/2010/main" val="3508091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a:t>The island nation-state</a:t>
            </a:r>
          </a:p>
        </p:txBody>
      </p:sp>
      <p:sp>
        <p:nvSpPr>
          <p:cNvPr id="3" name="Content Placeholder 2"/>
          <p:cNvSpPr>
            <a:spLocks noGrp="1"/>
          </p:cNvSpPr>
          <p:nvPr>
            <p:ph idx="1"/>
          </p:nvPr>
        </p:nvSpPr>
        <p:spPr>
          <a:xfrm>
            <a:off x="245884" y="2070846"/>
            <a:ext cx="6219825" cy="4182035"/>
          </a:xfrm>
        </p:spPr>
        <p:txBody>
          <a:bodyPr>
            <a:normAutofit/>
          </a:bodyPr>
          <a:lstStyle/>
          <a:p>
            <a:pPr marL="0" indent="0">
              <a:buNone/>
            </a:pPr>
            <a:r>
              <a:rPr lang="en-US" sz="4800" dirty="0"/>
              <a:t>Liberalism 1.0:</a:t>
            </a:r>
          </a:p>
          <a:p>
            <a:pPr marL="0" indent="0">
              <a:buNone/>
            </a:pPr>
            <a:r>
              <a:rPr lang="en-US" sz="4800" dirty="0"/>
              <a:t>Aspiration of liberal polity</a:t>
            </a:r>
          </a:p>
        </p:txBody>
      </p:sp>
      <p:sp>
        <p:nvSpPr>
          <p:cNvPr id="4" name="Slide Number Placeholder 3"/>
          <p:cNvSpPr>
            <a:spLocks noGrp="1"/>
          </p:cNvSpPr>
          <p:nvPr>
            <p:ph type="sldNum" sz="quarter" idx="12"/>
          </p:nvPr>
        </p:nvSpPr>
        <p:spPr/>
        <p:txBody>
          <a:bodyPr/>
          <a:lstStyle/>
          <a:p>
            <a:fld id="{459A5F39-4CE7-434C-A5CB-50A363451602}" type="slidenum">
              <a:rPr lang="en-US" smtClean="0"/>
              <a:t>59</a:t>
            </a:fld>
            <a:endParaRPr lang="en-US"/>
          </a:p>
        </p:txBody>
      </p:sp>
      <p:pic>
        <p:nvPicPr>
          <p:cNvPr id="6" name="Picture 5"/>
          <p:cNvPicPr>
            <a:picLocks noChangeAspect="1"/>
          </p:cNvPicPr>
          <p:nvPr/>
        </p:nvPicPr>
        <p:blipFill>
          <a:blip r:embed="rId3"/>
          <a:stretch>
            <a:fillRect/>
          </a:stretch>
        </p:blipFill>
        <p:spPr>
          <a:xfrm>
            <a:off x="6254048" y="1497105"/>
            <a:ext cx="2712246" cy="4039087"/>
          </a:xfrm>
          <a:prstGeom prst="rect">
            <a:avLst/>
          </a:prstGeom>
        </p:spPr>
      </p:pic>
    </p:spTree>
    <p:extLst>
      <p:ext uri="{BB962C8B-B14F-4D97-AF65-F5344CB8AC3E}">
        <p14:creationId xmlns:p14="http://schemas.microsoft.com/office/powerpoint/2010/main" val="2894641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100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4D187-8AC8-FA47-B8A5-C11DB263EFE5}"/>
              </a:ext>
            </a:extLst>
          </p:cNvPr>
          <p:cNvSpPr>
            <a:spLocks noGrp="1"/>
          </p:cNvSpPr>
          <p:nvPr>
            <p:ph type="title"/>
          </p:nvPr>
        </p:nvSpPr>
        <p:spPr/>
        <p:txBody>
          <a:bodyPr/>
          <a:lstStyle/>
          <a:p>
            <a:endParaRPr lang="en-US" b="1" cap="small" dirty="0"/>
          </a:p>
        </p:txBody>
      </p:sp>
      <p:sp>
        <p:nvSpPr>
          <p:cNvPr id="3" name="Content Placeholder 2">
            <a:extLst>
              <a:ext uri="{FF2B5EF4-FFF2-40B4-BE49-F238E27FC236}">
                <a16:creationId xmlns:a16="http://schemas.microsoft.com/office/drawing/2014/main" id="{EA4394A7-2141-B743-998E-DBC904BBA141}"/>
              </a:ext>
            </a:extLst>
          </p:cNvPr>
          <p:cNvSpPr>
            <a:spLocks noGrp="1"/>
          </p:cNvSpPr>
          <p:nvPr>
            <p:ph idx="1"/>
          </p:nvPr>
        </p:nvSpPr>
        <p:spPr/>
        <p:txBody>
          <a:bodyPr>
            <a:normAutofit fontScale="92500" lnSpcReduction="20000"/>
          </a:bodyPr>
          <a:lstStyle/>
          <a:p>
            <a:pPr marL="0" indent="0">
              <a:buNone/>
            </a:pPr>
            <a:r>
              <a:rPr lang="en-US" sz="5400" dirty="0">
                <a:solidFill>
                  <a:srgbClr val="FFFF00"/>
                </a:solidFill>
              </a:rPr>
              <a:t>1440 </a:t>
            </a:r>
            <a:r>
              <a:rPr lang="en-US" sz="4300" dirty="0"/>
              <a:t>(the printing press)</a:t>
            </a:r>
          </a:p>
          <a:p>
            <a:pPr marL="0" indent="0">
              <a:buNone/>
            </a:pPr>
            <a:endParaRPr lang="en-US" sz="5400" dirty="0"/>
          </a:p>
          <a:p>
            <a:pPr marL="0" indent="0" algn="ctr">
              <a:buNone/>
            </a:pPr>
            <a:r>
              <a:rPr lang="en-US" sz="5400" b="1" cap="small" dirty="0">
                <a:solidFill>
                  <a:srgbClr val="EC6FFF"/>
                </a:solidFill>
              </a:rPr>
              <a:t>The Emergence</a:t>
            </a:r>
          </a:p>
          <a:p>
            <a:pPr marL="0" indent="0" algn="ctr">
              <a:buNone/>
            </a:pPr>
            <a:endParaRPr lang="en-US" sz="5400" dirty="0">
              <a:solidFill>
                <a:srgbClr val="EC6FFF"/>
              </a:solidFill>
            </a:endParaRPr>
          </a:p>
          <a:p>
            <a:pPr marL="0" indent="0">
              <a:buNone/>
            </a:pPr>
            <a:r>
              <a:rPr lang="en-US" sz="5400" dirty="0">
                <a:solidFill>
                  <a:srgbClr val="FFFF00"/>
                </a:solidFill>
              </a:rPr>
              <a:t>1776</a:t>
            </a:r>
            <a:r>
              <a:rPr lang="en-US" sz="5400" dirty="0"/>
              <a:t> </a:t>
            </a:r>
            <a:r>
              <a:rPr lang="en-US" sz="4300" dirty="0"/>
              <a:t>(WN, Decl. of Ind.)</a:t>
            </a:r>
          </a:p>
          <a:p>
            <a:pPr marL="0" indent="0">
              <a:buNone/>
            </a:pPr>
            <a:endParaRPr lang="en-US" dirty="0"/>
          </a:p>
        </p:txBody>
      </p:sp>
      <p:sp>
        <p:nvSpPr>
          <p:cNvPr id="4" name="Slide Number Placeholder 3">
            <a:extLst>
              <a:ext uri="{FF2B5EF4-FFF2-40B4-BE49-F238E27FC236}">
                <a16:creationId xmlns:a16="http://schemas.microsoft.com/office/drawing/2014/main" id="{449FB665-4577-2348-AC72-7C0603B7731D}"/>
              </a:ext>
            </a:extLst>
          </p:cNvPr>
          <p:cNvSpPr>
            <a:spLocks noGrp="1"/>
          </p:cNvSpPr>
          <p:nvPr>
            <p:ph type="sldNum" sz="quarter" idx="12"/>
          </p:nvPr>
        </p:nvSpPr>
        <p:spPr/>
        <p:txBody>
          <a:bodyPr/>
          <a:lstStyle/>
          <a:p>
            <a:fld id="{459A5F39-4CE7-434C-A5CB-50A363451602}" type="slidenum">
              <a:rPr lang="en-US" smtClean="0"/>
              <a:t>6</a:t>
            </a:fld>
            <a:endParaRPr lang="en-US"/>
          </a:p>
        </p:txBody>
      </p:sp>
    </p:spTree>
    <p:extLst>
      <p:ext uri="{BB962C8B-B14F-4D97-AF65-F5344CB8AC3E}">
        <p14:creationId xmlns:p14="http://schemas.microsoft.com/office/powerpoint/2010/main" val="325509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dissolv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E25F0-E5F9-794E-B9AF-650054F905E6}"/>
              </a:ext>
            </a:extLst>
          </p:cNvPr>
          <p:cNvSpPr>
            <a:spLocks noGrp="1"/>
          </p:cNvSpPr>
          <p:nvPr>
            <p:ph type="title"/>
          </p:nvPr>
        </p:nvSpPr>
        <p:spPr/>
        <p:txBody>
          <a:bodyPr/>
          <a:lstStyle/>
          <a:p>
            <a:r>
              <a:rPr lang="en-US" dirty="0"/>
              <a:t>Liberal polity</a:t>
            </a:r>
          </a:p>
        </p:txBody>
      </p:sp>
      <p:sp>
        <p:nvSpPr>
          <p:cNvPr id="3" name="Content Placeholder 2">
            <a:extLst>
              <a:ext uri="{FF2B5EF4-FFF2-40B4-BE49-F238E27FC236}">
                <a16:creationId xmlns:a16="http://schemas.microsoft.com/office/drawing/2014/main" id="{42C54CE1-83AE-0B4F-AEE0-908A5C84B298}"/>
              </a:ext>
            </a:extLst>
          </p:cNvPr>
          <p:cNvSpPr>
            <a:spLocks noGrp="1"/>
          </p:cNvSpPr>
          <p:nvPr>
            <p:ph idx="1"/>
          </p:nvPr>
        </p:nvSpPr>
        <p:spPr>
          <a:xfrm>
            <a:off x="403929" y="2174315"/>
            <a:ext cx="8491715" cy="4182035"/>
          </a:xfrm>
        </p:spPr>
        <p:txBody>
          <a:bodyPr>
            <a:normAutofit/>
          </a:bodyPr>
          <a:lstStyle/>
          <a:p>
            <a:pPr marL="0" indent="0">
              <a:buNone/>
            </a:pPr>
            <a:r>
              <a:rPr lang="en-US" sz="4000" dirty="0"/>
              <a:t>That aspiration requires a polity.</a:t>
            </a:r>
          </a:p>
          <a:p>
            <a:pPr marL="0" indent="0">
              <a:buNone/>
            </a:pPr>
            <a:endParaRPr lang="en-US" sz="3200" dirty="0"/>
          </a:p>
          <a:p>
            <a:pPr marL="0" indent="0">
              <a:buNone/>
            </a:pPr>
            <a:r>
              <a:rPr lang="en-US" sz="3200" dirty="0"/>
              <a:t>An integrated, functional, stable nation-state.</a:t>
            </a:r>
          </a:p>
        </p:txBody>
      </p:sp>
      <p:sp>
        <p:nvSpPr>
          <p:cNvPr id="4" name="Slide Number Placeholder 3">
            <a:extLst>
              <a:ext uri="{FF2B5EF4-FFF2-40B4-BE49-F238E27FC236}">
                <a16:creationId xmlns:a16="http://schemas.microsoft.com/office/drawing/2014/main" id="{E6551CA5-7C83-7648-98D1-614C4B291C4C}"/>
              </a:ext>
            </a:extLst>
          </p:cNvPr>
          <p:cNvSpPr>
            <a:spLocks noGrp="1"/>
          </p:cNvSpPr>
          <p:nvPr>
            <p:ph type="sldNum" sz="quarter" idx="12"/>
          </p:nvPr>
        </p:nvSpPr>
        <p:spPr/>
        <p:txBody>
          <a:bodyPr/>
          <a:lstStyle/>
          <a:p>
            <a:fld id="{459A5F39-4CE7-434C-A5CB-50A363451602}" type="slidenum">
              <a:rPr lang="en-US" smtClean="0"/>
              <a:t>60</a:t>
            </a:fld>
            <a:endParaRPr lang="en-US"/>
          </a:p>
        </p:txBody>
      </p:sp>
    </p:spTree>
    <p:extLst>
      <p:ext uri="{BB962C8B-B14F-4D97-AF65-F5344CB8AC3E}">
        <p14:creationId xmlns:p14="http://schemas.microsoft.com/office/powerpoint/2010/main" val="18807481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42B9C-6F4F-4C46-BC04-85710E36D46F}"/>
              </a:ext>
            </a:extLst>
          </p:cNvPr>
          <p:cNvSpPr>
            <a:spLocks noGrp="1"/>
          </p:cNvSpPr>
          <p:nvPr>
            <p:ph type="title"/>
          </p:nvPr>
        </p:nvSpPr>
        <p:spPr/>
        <p:txBody>
          <a:bodyPr/>
          <a:lstStyle/>
          <a:p>
            <a:r>
              <a:rPr lang="en-US" dirty="0"/>
              <a:t>YouTube: </a:t>
            </a:r>
            <a:r>
              <a:rPr lang="en-US" b="1" dirty="0"/>
              <a:t>timelapse map over 1000 years</a:t>
            </a:r>
            <a:endParaRPr lang="en-US" dirty="0"/>
          </a:p>
        </p:txBody>
      </p:sp>
      <p:sp>
        <p:nvSpPr>
          <p:cNvPr id="3" name="Content Placeholder 2">
            <a:extLst>
              <a:ext uri="{FF2B5EF4-FFF2-40B4-BE49-F238E27FC236}">
                <a16:creationId xmlns:a16="http://schemas.microsoft.com/office/drawing/2014/main" id="{069E15BB-4EE1-2B43-BA09-8C87846CC26E}"/>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16BC910E-8C83-6446-880D-8543BBF31520}"/>
              </a:ext>
            </a:extLst>
          </p:cNvPr>
          <p:cNvSpPr>
            <a:spLocks noGrp="1"/>
          </p:cNvSpPr>
          <p:nvPr>
            <p:ph type="sldNum" sz="quarter" idx="12"/>
          </p:nvPr>
        </p:nvSpPr>
        <p:spPr/>
        <p:txBody>
          <a:bodyPr/>
          <a:lstStyle/>
          <a:p>
            <a:fld id="{459A5F39-4CE7-434C-A5CB-50A363451602}" type="slidenum">
              <a:rPr lang="en-US" smtClean="0"/>
              <a:t>61</a:t>
            </a:fld>
            <a:endParaRPr lang="en-US"/>
          </a:p>
        </p:txBody>
      </p:sp>
      <p:pic>
        <p:nvPicPr>
          <p:cNvPr id="8" name="Picture 7">
            <a:extLst>
              <a:ext uri="{FF2B5EF4-FFF2-40B4-BE49-F238E27FC236}">
                <a16:creationId xmlns:a16="http://schemas.microsoft.com/office/drawing/2014/main" id="{0348A944-F268-A74F-B89D-5D3C2C1C9F21}"/>
              </a:ext>
            </a:extLst>
          </p:cNvPr>
          <p:cNvPicPr>
            <a:picLocks noChangeAspect="1"/>
          </p:cNvPicPr>
          <p:nvPr/>
        </p:nvPicPr>
        <p:blipFill>
          <a:blip r:embed="rId2"/>
          <a:stretch>
            <a:fillRect/>
          </a:stretch>
        </p:blipFill>
        <p:spPr>
          <a:xfrm>
            <a:off x="1285940" y="1564454"/>
            <a:ext cx="6553914" cy="5293546"/>
          </a:xfrm>
          <a:prstGeom prst="rect">
            <a:avLst/>
          </a:prstGeom>
        </p:spPr>
      </p:pic>
    </p:spTree>
    <p:extLst>
      <p:ext uri="{BB962C8B-B14F-4D97-AF65-F5344CB8AC3E}">
        <p14:creationId xmlns:p14="http://schemas.microsoft.com/office/powerpoint/2010/main" val="120829264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30DB28-D555-2047-849B-A8C5BF565006}"/>
              </a:ext>
            </a:extLst>
          </p:cNvPr>
          <p:cNvSpPr>
            <a:spLocks noGrp="1"/>
          </p:cNvSpPr>
          <p:nvPr>
            <p:ph type="title"/>
          </p:nvPr>
        </p:nvSpPr>
        <p:spPr/>
        <p:txBody>
          <a:bodyPr/>
          <a:lstStyle/>
          <a:p>
            <a:r>
              <a:rPr lang="en-US" dirty="0"/>
              <a:t>Helena notes:</a:t>
            </a:r>
          </a:p>
        </p:txBody>
      </p:sp>
      <p:sp>
        <p:nvSpPr>
          <p:cNvPr id="3" name="Content Placeholder 2">
            <a:extLst>
              <a:ext uri="{FF2B5EF4-FFF2-40B4-BE49-F238E27FC236}">
                <a16:creationId xmlns:a16="http://schemas.microsoft.com/office/drawing/2014/main" id="{E6FAB320-FFE1-C04C-841D-C6AD6A14AF77}"/>
              </a:ext>
            </a:extLst>
          </p:cNvPr>
          <p:cNvSpPr>
            <a:spLocks noGrp="1"/>
          </p:cNvSpPr>
          <p:nvPr>
            <p:ph idx="1"/>
          </p:nvPr>
        </p:nvSpPr>
        <p:spPr/>
        <p:txBody>
          <a:bodyPr>
            <a:noAutofit/>
          </a:bodyPr>
          <a:lstStyle/>
          <a:p>
            <a:pPr marL="0" indent="0">
              <a:buNone/>
            </a:pPr>
            <a:r>
              <a:rPr lang="en-US" sz="5400" dirty="0"/>
              <a:t>Liberals worry about the power of the state.</a:t>
            </a:r>
          </a:p>
          <a:p>
            <a:pPr marL="0" indent="0">
              <a:buNone/>
            </a:pPr>
            <a:r>
              <a:rPr lang="en-US" sz="5400" dirty="0"/>
              <a:t>“German liberals, however, did not </a:t>
            </a:r>
            <a:r>
              <a:rPr lang="en-US" sz="5400" i="1" dirty="0"/>
              <a:t>have</a:t>
            </a:r>
            <a:r>
              <a:rPr lang="en-US" sz="5400" dirty="0"/>
              <a:t> a state.” </a:t>
            </a:r>
            <a:r>
              <a:rPr lang="en-US" sz="900" dirty="0"/>
              <a:t>(Rosenblatt p. 184)</a:t>
            </a:r>
          </a:p>
        </p:txBody>
      </p:sp>
      <p:sp>
        <p:nvSpPr>
          <p:cNvPr id="4" name="Slide Number Placeholder 3">
            <a:extLst>
              <a:ext uri="{FF2B5EF4-FFF2-40B4-BE49-F238E27FC236}">
                <a16:creationId xmlns:a16="http://schemas.microsoft.com/office/drawing/2014/main" id="{4838E6E2-DE0A-BB4E-9F14-1C105FD4BEE6}"/>
              </a:ext>
            </a:extLst>
          </p:cNvPr>
          <p:cNvSpPr>
            <a:spLocks noGrp="1"/>
          </p:cNvSpPr>
          <p:nvPr>
            <p:ph type="sldNum" sz="quarter" idx="12"/>
          </p:nvPr>
        </p:nvSpPr>
        <p:spPr/>
        <p:txBody>
          <a:bodyPr/>
          <a:lstStyle/>
          <a:p>
            <a:fld id="{459A5F39-4CE7-434C-A5CB-50A363451602}" type="slidenum">
              <a:rPr lang="en-US" smtClean="0"/>
              <a:t>62</a:t>
            </a:fld>
            <a:endParaRPr lang="en-US"/>
          </a:p>
        </p:txBody>
      </p:sp>
    </p:spTree>
    <p:extLst>
      <p:ext uri="{BB962C8B-B14F-4D97-AF65-F5344CB8AC3E}">
        <p14:creationId xmlns:p14="http://schemas.microsoft.com/office/powerpoint/2010/main" val="37511885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7012B-4FAA-4A41-9CDA-F8A03E9A0A1E}"/>
              </a:ext>
            </a:extLst>
          </p:cNvPr>
          <p:cNvSpPr>
            <a:spLocks noGrp="1"/>
          </p:cNvSpPr>
          <p:nvPr>
            <p:ph type="title"/>
          </p:nvPr>
        </p:nvSpPr>
        <p:spPr/>
        <p:txBody>
          <a:bodyPr/>
          <a:lstStyle/>
          <a:p>
            <a:r>
              <a:rPr lang="en-US" sz="5400" b="1" dirty="0"/>
              <a:t>A distinction:</a:t>
            </a:r>
          </a:p>
        </p:txBody>
      </p:sp>
      <p:sp>
        <p:nvSpPr>
          <p:cNvPr id="3" name="Content Placeholder 2">
            <a:extLst>
              <a:ext uri="{FF2B5EF4-FFF2-40B4-BE49-F238E27FC236}">
                <a16:creationId xmlns:a16="http://schemas.microsoft.com/office/drawing/2014/main" id="{D788F33E-CD0F-684C-94BE-9992687D3646}"/>
              </a:ext>
            </a:extLst>
          </p:cNvPr>
          <p:cNvSpPr>
            <a:spLocks noGrp="1"/>
          </p:cNvSpPr>
          <p:nvPr>
            <p:ph idx="1"/>
          </p:nvPr>
        </p:nvSpPr>
        <p:spPr/>
        <p:txBody>
          <a:bodyPr>
            <a:normAutofit/>
          </a:bodyPr>
          <a:lstStyle/>
          <a:p>
            <a:r>
              <a:rPr lang="en-US" sz="6000" i="1" dirty="0"/>
              <a:t>Policy reform</a:t>
            </a:r>
          </a:p>
          <a:p>
            <a:r>
              <a:rPr lang="en-US" sz="6000" i="1" dirty="0"/>
              <a:t>Polity reformation</a:t>
            </a:r>
          </a:p>
        </p:txBody>
      </p:sp>
      <p:sp>
        <p:nvSpPr>
          <p:cNvPr id="4" name="Slide Number Placeholder 3">
            <a:extLst>
              <a:ext uri="{FF2B5EF4-FFF2-40B4-BE49-F238E27FC236}">
                <a16:creationId xmlns:a16="http://schemas.microsoft.com/office/drawing/2014/main" id="{B778C53F-44D1-8E40-8B48-4E0737F3A04C}"/>
              </a:ext>
            </a:extLst>
          </p:cNvPr>
          <p:cNvSpPr>
            <a:spLocks noGrp="1"/>
          </p:cNvSpPr>
          <p:nvPr>
            <p:ph type="sldNum" sz="quarter" idx="12"/>
          </p:nvPr>
        </p:nvSpPr>
        <p:spPr/>
        <p:txBody>
          <a:bodyPr/>
          <a:lstStyle/>
          <a:p>
            <a:fld id="{459A5F39-4CE7-434C-A5CB-50A363451602}" type="slidenum">
              <a:rPr lang="en-US" smtClean="0"/>
              <a:t>63</a:t>
            </a:fld>
            <a:endParaRPr lang="en-US"/>
          </a:p>
        </p:txBody>
      </p:sp>
    </p:spTree>
    <p:extLst>
      <p:ext uri="{BB962C8B-B14F-4D97-AF65-F5344CB8AC3E}">
        <p14:creationId xmlns:p14="http://schemas.microsoft.com/office/powerpoint/2010/main" val="767110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5BCFB-597B-6543-B9FE-F7FAF8CE0351}"/>
              </a:ext>
            </a:extLst>
          </p:cNvPr>
          <p:cNvSpPr>
            <a:spLocks noGrp="1"/>
          </p:cNvSpPr>
          <p:nvPr>
            <p:ph type="title"/>
          </p:nvPr>
        </p:nvSpPr>
        <p:spPr/>
        <p:txBody>
          <a:bodyPr/>
          <a:lstStyle/>
          <a:p>
            <a:r>
              <a:rPr lang="en-US" dirty="0"/>
              <a:t>On the Continent:</a:t>
            </a:r>
            <a:r>
              <a:rPr lang="en-US" i="1" u="sng" dirty="0"/>
              <a:t> Perpetual crisis</a:t>
            </a:r>
          </a:p>
        </p:txBody>
      </p:sp>
      <p:sp>
        <p:nvSpPr>
          <p:cNvPr id="3" name="Content Placeholder 2">
            <a:extLst>
              <a:ext uri="{FF2B5EF4-FFF2-40B4-BE49-F238E27FC236}">
                <a16:creationId xmlns:a16="http://schemas.microsoft.com/office/drawing/2014/main" id="{59648482-E0FC-D643-9C5C-AA4058531EF7}"/>
              </a:ext>
            </a:extLst>
          </p:cNvPr>
          <p:cNvSpPr>
            <a:spLocks noGrp="1"/>
          </p:cNvSpPr>
          <p:nvPr>
            <p:ph idx="1"/>
          </p:nvPr>
        </p:nvSpPr>
        <p:spPr>
          <a:xfrm>
            <a:off x="765175" y="1897172"/>
            <a:ext cx="7612064" cy="4182035"/>
          </a:xfrm>
        </p:spPr>
        <p:txBody>
          <a:bodyPr>
            <a:noAutofit/>
          </a:bodyPr>
          <a:lstStyle/>
          <a:p>
            <a:pPr marL="0" indent="0">
              <a:buNone/>
            </a:pPr>
            <a:r>
              <a:rPr lang="en-US" dirty="0"/>
              <a:t>Continental liberals beset with </a:t>
            </a:r>
            <a:r>
              <a:rPr lang="en-US" b="1" i="1" dirty="0">
                <a:solidFill>
                  <a:srgbClr val="FFF121"/>
                </a:solidFill>
              </a:rPr>
              <a:t>polity reformation</a:t>
            </a:r>
            <a:r>
              <a:rPr lang="en-US" dirty="0"/>
              <a:t>.</a:t>
            </a:r>
          </a:p>
          <a:p>
            <a:r>
              <a:rPr lang="en-US" sz="2000" dirty="0"/>
              <a:t>Conquests, wars</a:t>
            </a:r>
          </a:p>
          <a:p>
            <a:r>
              <a:rPr lang="en-US" sz="2000" dirty="0"/>
              <a:t>Boundary/border disputes</a:t>
            </a:r>
          </a:p>
          <a:p>
            <a:r>
              <a:rPr lang="en-US" sz="2000" dirty="0"/>
              <a:t>Ethnic and religious conflict</a:t>
            </a:r>
          </a:p>
          <a:p>
            <a:r>
              <a:rPr lang="en-US" sz="2000" dirty="0"/>
              <a:t>Empires</a:t>
            </a:r>
          </a:p>
          <a:p>
            <a:r>
              <a:rPr lang="en-US" sz="2000" dirty="0"/>
              <a:t>Constitutional change (govt form, procedure, the electorate)</a:t>
            </a:r>
          </a:p>
          <a:p>
            <a:r>
              <a:rPr lang="en-US" sz="2000" dirty="0"/>
              <a:t>Revolutions, secessions</a:t>
            </a:r>
          </a:p>
          <a:p>
            <a:r>
              <a:rPr lang="en-US" sz="2000" dirty="0"/>
              <a:t>Church-state issues</a:t>
            </a:r>
          </a:p>
          <a:p>
            <a:endParaRPr lang="en-US" dirty="0"/>
          </a:p>
        </p:txBody>
      </p:sp>
      <p:sp>
        <p:nvSpPr>
          <p:cNvPr id="4" name="Slide Number Placeholder 3">
            <a:extLst>
              <a:ext uri="{FF2B5EF4-FFF2-40B4-BE49-F238E27FC236}">
                <a16:creationId xmlns:a16="http://schemas.microsoft.com/office/drawing/2014/main" id="{E9184918-D3B0-6B49-B92C-866C4B441D5D}"/>
              </a:ext>
            </a:extLst>
          </p:cNvPr>
          <p:cNvSpPr>
            <a:spLocks noGrp="1"/>
          </p:cNvSpPr>
          <p:nvPr>
            <p:ph type="sldNum" sz="quarter" idx="12"/>
          </p:nvPr>
        </p:nvSpPr>
        <p:spPr/>
        <p:txBody>
          <a:bodyPr/>
          <a:lstStyle/>
          <a:p>
            <a:fld id="{459A5F39-4CE7-434C-A5CB-50A363451602}" type="slidenum">
              <a:rPr lang="en-US" smtClean="0"/>
              <a:t>64</a:t>
            </a:fld>
            <a:endParaRPr lang="en-US"/>
          </a:p>
        </p:txBody>
      </p:sp>
    </p:spTree>
    <p:extLst>
      <p:ext uri="{BB962C8B-B14F-4D97-AF65-F5344CB8AC3E}">
        <p14:creationId xmlns:p14="http://schemas.microsoft.com/office/powerpoint/2010/main" val="295670790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45C6F-C19C-2A4E-B2FE-512B7674B853}"/>
              </a:ext>
            </a:extLst>
          </p:cNvPr>
          <p:cNvSpPr>
            <a:spLocks noGrp="1"/>
          </p:cNvSpPr>
          <p:nvPr>
            <p:ph type="title"/>
          </p:nvPr>
        </p:nvSpPr>
        <p:spPr/>
        <p:txBody>
          <a:bodyPr/>
          <a:lstStyle/>
          <a:p>
            <a:r>
              <a:rPr lang="en-US" dirty="0"/>
              <a:t>On the Continent</a:t>
            </a:r>
          </a:p>
        </p:txBody>
      </p:sp>
      <p:sp>
        <p:nvSpPr>
          <p:cNvPr id="3" name="Content Placeholder 2">
            <a:extLst>
              <a:ext uri="{FF2B5EF4-FFF2-40B4-BE49-F238E27FC236}">
                <a16:creationId xmlns:a16="http://schemas.microsoft.com/office/drawing/2014/main" id="{C6EAF4C9-2B36-8F41-B77F-E82AA909D104}"/>
              </a:ext>
            </a:extLst>
          </p:cNvPr>
          <p:cNvSpPr>
            <a:spLocks noGrp="1"/>
          </p:cNvSpPr>
          <p:nvPr>
            <p:ph idx="1"/>
          </p:nvPr>
        </p:nvSpPr>
        <p:spPr/>
        <p:txBody>
          <a:bodyPr/>
          <a:lstStyle/>
          <a:p>
            <a:pPr marL="0" indent="0">
              <a:buNone/>
            </a:pPr>
            <a:r>
              <a:rPr lang="en-US" sz="4000" dirty="0"/>
              <a:t>Beset with polity reformation, liberals impelled to throw in with</a:t>
            </a:r>
          </a:p>
          <a:p>
            <a:pPr marL="0" indent="0" algn="ctr">
              <a:buNone/>
            </a:pPr>
            <a:r>
              <a:rPr lang="en-US" sz="6600" dirty="0">
                <a:solidFill>
                  <a:srgbClr val="EC6FFF"/>
                </a:solidFill>
              </a:rPr>
              <a:t>the lesser evil.</a:t>
            </a:r>
          </a:p>
        </p:txBody>
      </p:sp>
      <p:sp>
        <p:nvSpPr>
          <p:cNvPr id="4" name="Slide Number Placeholder 3">
            <a:extLst>
              <a:ext uri="{FF2B5EF4-FFF2-40B4-BE49-F238E27FC236}">
                <a16:creationId xmlns:a16="http://schemas.microsoft.com/office/drawing/2014/main" id="{38A5A2F0-932E-B147-851B-F0351E565626}"/>
              </a:ext>
            </a:extLst>
          </p:cNvPr>
          <p:cNvSpPr>
            <a:spLocks noGrp="1"/>
          </p:cNvSpPr>
          <p:nvPr>
            <p:ph type="sldNum" sz="quarter" idx="12"/>
          </p:nvPr>
        </p:nvSpPr>
        <p:spPr/>
        <p:txBody>
          <a:bodyPr/>
          <a:lstStyle/>
          <a:p>
            <a:fld id="{459A5F39-4CE7-434C-A5CB-50A363451602}" type="slidenum">
              <a:rPr lang="en-US" smtClean="0"/>
              <a:t>65</a:t>
            </a:fld>
            <a:endParaRPr lang="en-US"/>
          </a:p>
        </p:txBody>
      </p:sp>
    </p:spTree>
    <p:extLst>
      <p:ext uri="{BB962C8B-B14F-4D97-AF65-F5344CB8AC3E}">
        <p14:creationId xmlns:p14="http://schemas.microsoft.com/office/powerpoint/2010/main" val="8650513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Britain</a:t>
            </a:r>
          </a:p>
        </p:txBody>
      </p:sp>
      <p:sp>
        <p:nvSpPr>
          <p:cNvPr id="3" name="Content Placeholder 2"/>
          <p:cNvSpPr>
            <a:spLocks noGrp="1"/>
          </p:cNvSpPr>
          <p:nvPr>
            <p:ph idx="1"/>
          </p:nvPr>
        </p:nvSpPr>
        <p:spPr>
          <a:xfrm>
            <a:off x="245884" y="2070846"/>
            <a:ext cx="6219825" cy="4182035"/>
          </a:xfrm>
        </p:spPr>
        <p:txBody>
          <a:bodyPr>
            <a:normAutofit fontScale="85000" lnSpcReduction="20000"/>
          </a:bodyPr>
          <a:lstStyle/>
          <a:p>
            <a:r>
              <a:rPr lang="en-US" dirty="0">
                <a:solidFill>
                  <a:srgbClr val="FFF121"/>
                </a:solidFill>
              </a:rPr>
              <a:t>Tocqueville</a:t>
            </a:r>
            <a:r>
              <a:rPr lang="en-US" dirty="0"/>
              <a:t>: “In England writers on the theory of government and those who actually governed co-operated with each other, the former setting forth their new theories, the latter amending or circumscribing these in the light of practical experience. In France, however, precept and practice were kept quit distinct and remained in the hands of two quite independent groups. One of these carried on the actual administration while the other set forth the abstract principles on which good government should, they said, be based; one took the routine measures appropriate to the needs of the moment, the other propounded general laws without a thought for their practical application; one group shaped the course of public affairs, the other that of public opinion.”</a:t>
            </a:r>
          </a:p>
        </p:txBody>
      </p:sp>
      <p:sp>
        <p:nvSpPr>
          <p:cNvPr id="4" name="Slide Number Placeholder 3"/>
          <p:cNvSpPr>
            <a:spLocks noGrp="1"/>
          </p:cNvSpPr>
          <p:nvPr>
            <p:ph type="sldNum" sz="quarter" idx="12"/>
          </p:nvPr>
        </p:nvSpPr>
        <p:spPr/>
        <p:txBody>
          <a:bodyPr/>
          <a:lstStyle/>
          <a:p>
            <a:fld id="{459A5F39-4CE7-434C-A5CB-50A363451602}" type="slidenum">
              <a:rPr lang="en-US" smtClean="0"/>
              <a:t>66</a:t>
            </a:fld>
            <a:endParaRPr lang="en-US"/>
          </a:p>
        </p:txBody>
      </p:sp>
      <p:pic>
        <p:nvPicPr>
          <p:cNvPr id="6" name="Picture 5"/>
          <p:cNvPicPr>
            <a:picLocks noChangeAspect="1"/>
          </p:cNvPicPr>
          <p:nvPr/>
        </p:nvPicPr>
        <p:blipFill>
          <a:blip r:embed="rId3"/>
          <a:stretch>
            <a:fillRect/>
          </a:stretch>
        </p:blipFill>
        <p:spPr>
          <a:xfrm>
            <a:off x="6553103" y="2542861"/>
            <a:ext cx="2240937" cy="3337212"/>
          </a:xfrm>
          <a:prstGeom prst="rect">
            <a:avLst/>
          </a:prstGeom>
        </p:spPr>
      </p:pic>
    </p:spTree>
    <p:extLst>
      <p:ext uri="{BB962C8B-B14F-4D97-AF65-F5344CB8AC3E}">
        <p14:creationId xmlns:p14="http://schemas.microsoft.com/office/powerpoint/2010/main" val="63665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withEffect">
                                  <p:stCondLst>
                                    <p:cond delay="1000"/>
                                  </p:stCondLst>
                                  <p:childTnLst>
                                    <p:animScale>
                                      <p:cBhvr>
                                        <p:cTn id="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Early translations (full or abridged)</a:t>
            </a:r>
          </a:p>
        </p:txBody>
      </p:sp>
      <p:sp>
        <p:nvSpPr>
          <p:cNvPr id="3" name="Text Placeholder 2"/>
          <p:cNvSpPr>
            <a:spLocks noGrp="1"/>
          </p:cNvSpPr>
          <p:nvPr>
            <p:ph type="body" idx="1"/>
          </p:nvPr>
        </p:nvSpPr>
        <p:spPr/>
        <p:txBody>
          <a:bodyPr/>
          <a:lstStyle/>
          <a:p>
            <a:r>
              <a:rPr lang="en-US" dirty="0"/>
              <a:t>Robertson’s </a:t>
            </a:r>
            <a:r>
              <a:rPr lang="en-US" i="1" dirty="0"/>
              <a:t>Charles V</a:t>
            </a:r>
            <a:r>
              <a:rPr lang="en-US" dirty="0"/>
              <a:t>: </a:t>
            </a:r>
          </a:p>
          <a:p>
            <a:pPr marL="609600" lvl="1" indent="0">
              <a:buNone/>
            </a:pPr>
            <a:r>
              <a:rPr lang="en-US" dirty="0"/>
              <a:t>French: 1771</a:t>
            </a:r>
          </a:p>
          <a:p>
            <a:pPr marL="609600" lvl="1" indent="0">
              <a:buNone/>
            </a:pPr>
            <a:r>
              <a:rPr lang="en-US" dirty="0"/>
              <a:t>German: 1770-71</a:t>
            </a:r>
          </a:p>
          <a:p>
            <a:r>
              <a:rPr lang="en-US" dirty="0"/>
              <a:t>Smith’s </a:t>
            </a:r>
            <a:r>
              <a:rPr lang="en-US" i="1" dirty="0"/>
              <a:t>WN </a:t>
            </a:r>
            <a:r>
              <a:rPr lang="en-US" sz="1200" dirty="0"/>
              <a:t>(Lai 404ff)</a:t>
            </a:r>
            <a:r>
              <a:rPr lang="en-US" dirty="0"/>
              <a:t>:</a:t>
            </a:r>
          </a:p>
          <a:p>
            <a:pPr marL="609600" lvl="1" indent="0">
              <a:buNone/>
            </a:pPr>
            <a:r>
              <a:rPr lang="en-US" dirty="0"/>
              <a:t>French: 1778/79, 1779/81, 1790, 1802  </a:t>
            </a:r>
          </a:p>
          <a:p>
            <a:pPr marL="609600" lvl="1" indent="0">
              <a:buNone/>
            </a:pPr>
            <a:r>
              <a:rPr lang="en-US" dirty="0"/>
              <a:t>Spanish: 1792*, 1794</a:t>
            </a:r>
          </a:p>
          <a:p>
            <a:pPr marL="609600" lvl="1" indent="0">
              <a:buNone/>
            </a:pPr>
            <a:r>
              <a:rPr lang="en-US" dirty="0"/>
              <a:t>Italian: 1790/91</a:t>
            </a:r>
          </a:p>
          <a:p>
            <a:pPr marL="609600" lvl="1" indent="0">
              <a:buNone/>
            </a:pPr>
            <a:r>
              <a:rPr lang="en-US" dirty="0"/>
              <a:t>German: 1776/78/92, 1794/95/96</a:t>
            </a:r>
          </a:p>
          <a:p>
            <a:pPr marL="609600" lvl="1" indent="0">
              <a:buNone/>
            </a:pPr>
            <a:r>
              <a:rPr lang="en-US" dirty="0"/>
              <a:t>Swedish: Parts 1799-1801</a:t>
            </a:r>
          </a:p>
          <a:p>
            <a:pPr marL="609600" lvl="1" indent="0">
              <a:buNone/>
            </a:pPr>
            <a:r>
              <a:rPr lang="en-US" dirty="0"/>
              <a:t>Danish: 1779/1780 </a:t>
            </a:r>
          </a:p>
        </p:txBody>
      </p:sp>
    </p:spTree>
    <p:extLst>
      <p:ext uri="{BB962C8B-B14F-4D97-AF65-F5344CB8AC3E}">
        <p14:creationId xmlns:p14="http://schemas.microsoft.com/office/powerpoint/2010/main" val="251995902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174" y="105594"/>
            <a:ext cx="7612063" cy="1417638"/>
          </a:xfrm>
        </p:spPr>
        <p:txBody>
          <a:bodyPr/>
          <a:lstStyle/>
          <a:p>
            <a:r>
              <a:rPr lang="en-US" sz="4000" dirty="0"/>
              <a:t>liberal burgeoning: principles, policy, ideas, system, government, plan</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459A5F39-4CE7-434C-A5CB-50A363451602}" type="slidenum">
              <a:rPr lang="en-US" smtClean="0"/>
              <a:t>68</a:t>
            </a:fld>
            <a:endParaRPr lang="en-US"/>
          </a:p>
        </p:txBody>
      </p:sp>
      <p:pic>
        <p:nvPicPr>
          <p:cNvPr id="6" name="Picture 5">
            <a:extLst>
              <a:ext uri="{FF2B5EF4-FFF2-40B4-BE49-F238E27FC236}">
                <a16:creationId xmlns:a16="http://schemas.microsoft.com/office/drawing/2014/main" id="{3F126094-4242-A643-BF71-43040237B14D}"/>
              </a:ext>
            </a:extLst>
          </p:cNvPr>
          <p:cNvPicPr>
            <a:picLocks noChangeAspect="1"/>
          </p:cNvPicPr>
          <p:nvPr/>
        </p:nvPicPr>
        <p:blipFill>
          <a:blip r:embed="rId3"/>
          <a:stretch>
            <a:fillRect/>
          </a:stretch>
        </p:blipFill>
        <p:spPr>
          <a:xfrm>
            <a:off x="553159" y="1730912"/>
            <a:ext cx="7868356" cy="4794066"/>
          </a:xfrm>
          <a:prstGeom prst="rect">
            <a:avLst/>
          </a:prstGeom>
        </p:spPr>
      </p:pic>
      <p:sp>
        <p:nvSpPr>
          <p:cNvPr id="7" name="TextBox 6">
            <a:extLst>
              <a:ext uri="{FF2B5EF4-FFF2-40B4-BE49-F238E27FC236}">
                <a16:creationId xmlns:a16="http://schemas.microsoft.com/office/drawing/2014/main" id="{10AEA23C-B48C-8F4A-8EC7-AD69A72C585C}"/>
              </a:ext>
            </a:extLst>
          </p:cNvPr>
          <p:cNvSpPr txBox="1"/>
          <p:nvPr/>
        </p:nvSpPr>
        <p:spPr>
          <a:xfrm>
            <a:off x="2878665" y="6254050"/>
            <a:ext cx="755335" cy="400110"/>
          </a:xfrm>
          <a:prstGeom prst="rect">
            <a:avLst/>
          </a:prstGeom>
          <a:solidFill>
            <a:schemeClr val="bg1"/>
          </a:solidFill>
        </p:spPr>
        <p:txBody>
          <a:bodyPr wrap="none" rtlCol="0">
            <a:spAutoFit/>
          </a:bodyPr>
          <a:lstStyle/>
          <a:p>
            <a:r>
              <a:rPr lang="en-US" sz="2000" b="1" dirty="0">
                <a:latin typeface="Arial" panose="020B0604020202020204" pitchFamily="34" charset="0"/>
                <a:cs typeface="Arial" panose="020B0604020202020204" pitchFamily="34" charset="0"/>
              </a:rPr>
              <a:t>1770</a:t>
            </a:r>
          </a:p>
        </p:txBody>
      </p:sp>
      <p:sp>
        <p:nvSpPr>
          <p:cNvPr id="9" name="TextBox 8">
            <a:extLst>
              <a:ext uri="{FF2B5EF4-FFF2-40B4-BE49-F238E27FC236}">
                <a16:creationId xmlns:a16="http://schemas.microsoft.com/office/drawing/2014/main" id="{80CD6D25-6425-2F4F-9851-446D3DB842EA}"/>
              </a:ext>
            </a:extLst>
          </p:cNvPr>
          <p:cNvSpPr txBox="1"/>
          <p:nvPr/>
        </p:nvSpPr>
        <p:spPr>
          <a:xfrm>
            <a:off x="7174090" y="6259693"/>
            <a:ext cx="755335" cy="400110"/>
          </a:xfrm>
          <a:prstGeom prst="rect">
            <a:avLst/>
          </a:prstGeom>
          <a:solidFill>
            <a:schemeClr val="bg1"/>
          </a:solidFill>
        </p:spPr>
        <p:txBody>
          <a:bodyPr wrap="none" rtlCol="0">
            <a:spAutoFit/>
          </a:bodyPr>
          <a:lstStyle/>
          <a:p>
            <a:r>
              <a:rPr lang="en-US" sz="2000" b="1" dirty="0">
                <a:latin typeface="Arial" panose="020B0604020202020204" pitchFamily="34" charset="0"/>
                <a:cs typeface="Arial" panose="020B0604020202020204" pitchFamily="34" charset="0"/>
              </a:rPr>
              <a:t>1820</a:t>
            </a:r>
          </a:p>
        </p:txBody>
      </p:sp>
    </p:spTree>
    <p:extLst>
      <p:ext uri="{BB962C8B-B14F-4D97-AF65-F5344CB8AC3E}">
        <p14:creationId xmlns:p14="http://schemas.microsoft.com/office/powerpoint/2010/main" val="4220547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France</a:t>
            </a:r>
          </a:p>
        </p:txBody>
      </p:sp>
      <p:sp>
        <p:nvSpPr>
          <p:cNvPr id="3" name="Text Placeholder 2"/>
          <p:cNvSpPr>
            <a:spLocks noGrp="1"/>
          </p:cNvSpPr>
          <p:nvPr>
            <p:ph type="body" idx="1"/>
          </p:nvPr>
        </p:nvSpPr>
        <p:spPr/>
        <p:txBody>
          <a:bodyPr/>
          <a:lstStyle/>
          <a:p>
            <a:pPr marL="317499" indent="0">
              <a:buNone/>
            </a:pPr>
            <a:endParaRPr lang="en-US" dirty="0"/>
          </a:p>
        </p:txBody>
      </p:sp>
      <p:pic>
        <p:nvPicPr>
          <p:cNvPr id="5" name="Picture 4"/>
          <p:cNvPicPr>
            <a:picLocks noChangeAspect="1"/>
          </p:cNvPicPr>
          <p:nvPr/>
        </p:nvPicPr>
        <p:blipFill>
          <a:blip r:embed="rId2"/>
          <a:stretch>
            <a:fillRect/>
          </a:stretch>
        </p:blipFill>
        <p:spPr>
          <a:xfrm>
            <a:off x="0" y="1723976"/>
            <a:ext cx="9144000" cy="816294"/>
          </a:xfrm>
          <a:prstGeom prst="rect">
            <a:avLst/>
          </a:prstGeom>
        </p:spPr>
      </p:pic>
      <p:pic>
        <p:nvPicPr>
          <p:cNvPr id="6" name="Picture 5"/>
          <p:cNvPicPr>
            <a:picLocks noChangeAspect="1"/>
          </p:cNvPicPr>
          <p:nvPr/>
        </p:nvPicPr>
        <p:blipFill>
          <a:blip r:embed="rId3"/>
          <a:stretch>
            <a:fillRect/>
          </a:stretch>
        </p:blipFill>
        <p:spPr>
          <a:xfrm>
            <a:off x="0" y="2474955"/>
            <a:ext cx="9144000" cy="4317730"/>
          </a:xfrm>
          <a:prstGeom prst="rect">
            <a:avLst/>
          </a:prstGeom>
        </p:spPr>
      </p:pic>
      <p:sp>
        <p:nvSpPr>
          <p:cNvPr id="7" name="TextBox 6">
            <a:extLst>
              <a:ext uri="{FF2B5EF4-FFF2-40B4-BE49-F238E27FC236}">
                <a16:creationId xmlns:a16="http://schemas.microsoft.com/office/drawing/2014/main" id="{6C461D35-A0CB-9144-AE32-39E2B8412EAE}"/>
              </a:ext>
            </a:extLst>
          </p:cNvPr>
          <p:cNvSpPr txBox="1"/>
          <p:nvPr/>
        </p:nvSpPr>
        <p:spPr>
          <a:xfrm>
            <a:off x="1802223" y="6447844"/>
            <a:ext cx="755335" cy="400110"/>
          </a:xfrm>
          <a:prstGeom prst="rect">
            <a:avLst/>
          </a:prstGeom>
          <a:solidFill>
            <a:schemeClr val="bg1"/>
          </a:solidFill>
        </p:spPr>
        <p:txBody>
          <a:bodyPr wrap="none" rtlCol="0">
            <a:spAutoFit/>
          </a:bodyPr>
          <a:lstStyle/>
          <a:p>
            <a:r>
              <a:rPr lang="en-US" sz="2000" b="1" dirty="0">
                <a:latin typeface="Arial" panose="020B0604020202020204" pitchFamily="34" charset="0"/>
                <a:cs typeface="Arial" panose="020B0604020202020204" pitchFamily="34" charset="0"/>
              </a:rPr>
              <a:t>1770</a:t>
            </a:r>
          </a:p>
        </p:txBody>
      </p:sp>
      <p:sp>
        <p:nvSpPr>
          <p:cNvPr id="8" name="TextBox 7">
            <a:extLst>
              <a:ext uri="{FF2B5EF4-FFF2-40B4-BE49-F238E27FC236}">
                <a16:creationId xmlns:a16="http://schemas.microsoft.com/office/drawing/2014/main" id="{7CC2AE45-B575-FE49-8EAD-747F2B4DA7AB}"/>
              </a:ext>
            </a:extLst>
          </p:cNvPr>
          <p:cNvSpPr txBox="1"/>
          <p:nvPr/>
        </p:nvSpPr>
        <p:spPr>
          <a:xfrm>
            <a:off x="4534792" y="6459856"/>
            <a:ext cx="755335" cy="400110"/>
          </a:xfrm>
          <a:prstGeom prst="rect">
            <a:avLst/>
          </a:prstGeom>
          <a:solidFill>
            <a:schemeClr val="bg1"/>
          </a:solidFill>
        </p:spPr>
        <p:txBody>
          <a:bodyPr wrap="none" rtlCol="0">
            <a:spAutoFit/>
          </a:bodyPr>
          <a:lstStyle/>
          <a:p>
            <a:r>
              <a:rPr lang="en-US" sz="2000" b="1" dirty="0">
                <a:latin typeface="Arial" panose="020B0604020202020204" pitchFamily="34" charset="0"/>
                <a:cs typeface="Arial" panose="020B0604020202020204" pitchFamily="34" charset="0"/>
              </a:rPr>
              <a:t>1800</a:t>
            </a:r>
          </a:p>
        </p:txBody>
      </p:sp>
    </p:spTree>
    <p:extLst>
      <p:ext uri="{BB962C8B-B14F-4D97-AF65-F5344CB8AC3E}">
        <p14:creationId xmlns:p14="http://schemas.microsoft.com/office/powerpoint/2010/main" val="7732126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73E55-3E7B-DD47-A68D-2D0251860A8E}"/>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8CE679F0-DFEB-9040-ACF5-AF3DD08C0F1A}"/>
              </a:ext>
            </a:extLst>
          </p:cNvPr>
          <p:cNvSpPr>
            <a:spLocks noGrp="1"/>
          </p:cNvSpPr>
          <p:nvPr>
            <p:ph idx="1"/>
          </p:nvPr>
        </p:nvSpPr>
        <p:spPr/>
        <p:txBody>
          <a:bodyPr>
            <a:normAutofit/>
          </a:bodyPr>
          <a:lstStyle/>
          <a:p>
            <a:pPr marL="0" indent="0">
              <a:buNone/>
            </a:pPr>
            <a:r>
              <a:rPr lang="en-US" sz="4000" dirty="0">
                <a:solidFill>
                  <a:srgbClr val="FFFF00"/>
                </a:solidFill>
              </a:rPr>
              <a:t>What</a:t>
            </a:r>
            <a:r>
              <a:rPr lang="en-US" sz="4000" dirty="0"/>
              <a:t> emerged?</a:t>
            </a:r>
          </a:p>
          <a:p>
            <a:pPr marL="0" indent="0">
              <a:buNone/>
            </a:pPr>
            <a:endParaRPr lang="en-US" sz="4000" dirty="0"/>
          </a:p>
          <a:p>
            <a:pPr marL="0" indent="0">
              <a:buNone/>
            </a:pPr>
            <a:r>
              <a:rPr lang="en-US" sz="4000" dirty="0">
                <a:solidFill>
                  <a:srgbClr val="FFFF00"/>
                </a:solidFill>
              </a:rPr>
              <a:t>What’s the story</a:t>
            </a:r>
            <a:r>
              <a:rPr lang="en-US" sz="4000" dirty="0"/>
              <a:t>?</a:t>
            </a:r>
          </a:p>
          <a:p>
            <a:pPr marL="0" indent="0">
              <a:buNone/>
            </a:pPr>
            <a:endParaRPr lang="en-US" sz="4000" dirty="0"/>
          </a:p>
          <a:p>
            <a:pPr marL="0" indent="0">
              <a:buNone/>
            </a:pPr>
            <a:r>
              <a:rPr lang="en-US" sz="4000" dirty="0"/>
              <a:t>What was its </a:t>
            </a:r>
            <a:r>
              <a:rPr lang="en-US" sz="4000" dirty="0">
                <a:solidFill>
                  <a:srgbClr val="FFFF00"/>
                </a:solidFill>
              </a:rPr>
              <a:t>name</a:t>
            </a:r>
            <a:r>
              <a:rPr lang="en-US" sz="4000" dirty="0"/>
              <a:t>?</a:t>
            </a:r>
          </a:p>
        </p:txBody>
      </p:sp>
      <p:sp>
        <p:nvSpPr>
          <p:cNvPr id="4" name="Slide Number Placeholder 3">
            <a:extLst>
              <a:ext uri="{FF2B5EF4-FFF2-40B4-BE49-F238E27FC236}">
                <a16:creationId xmlns:a16="http://schemas.microsoft.com/office/drawing/2014/main" id="{70B96907-9765-904A-A6E1-3B995A85DFC8}"/>
              </a:ext>
            </a:extLst>
          </p:cNvPr>
          <p:cNvSpPr>
            <a:spLocks noGrp="1"/>
          </p:cNvSpPr>
          <p:nvPr>
            <p:ph type="sldNum" sz="quarter" idx="12"/>
          </p:nvPr>
        </p:nvSpPr>
        <p:spPr/>
        <p:txBody>
          <a:bodyPr/>
          <a:lstStyle/>
          <a:p>
            <a:fld id="{459A5F39-4CE7-434C-A5CB-50A363451602}" type="slidenum">
              <a:rPr lang="en-US" smtClean="0"/>
              <a:t>7</a:t>
            </a:fld>
            <a:endParaRPr lang="en-US"/>
          </a:p>
        </p:txBody>
      </p:sp>
    </p:spTree>
    <p:extLst>
      <p:ext uri="{BB962C8B-B14F-4D97-AF65-F5344CB8AC3E}">
        <p14:creationId xmlns:p14="http://schemas.microsoft.com/office/powerpoint/2010/main" val="1672013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Spain</a:t>
            </a:r>
          </a:p>
        </p:txBody>
      </p:sp>
      <p:sp>
        <p:nvSpPr>
          <p:cNvPr id="3" name="Text Placeholder 2"/>
          <p:cNvSpPr>
            <a:spLocks noGrp="1"/>
          </p:cNvSpPr>
          <p:nvPr>
            <p:ph type="body" idx="1"/>
          </p:nvPr>
        </p:nvSpPr>
        <p:spPr/>
        <p:txBody>
          <a:bodyPr/>
          <a:lstStyle/>
          <a:p>
            <a:pPr marL="317499" indent="0">
              <a:buNone/>
            </a:pPr>
            <a:endParaRPr lang="en-US" dirty="0"/>
          </a:p>
        </p:txBody>
      </p:sp>
      <p:pic>
        <p:nvPicPr>
          <p:cNvPr id="6" name="Picture 5"/>
          <p:cNvPicPr>
            <a:picLocks noChangeAspect="1"/>
          </p:cNvPicPr>
          <p:nvPr/>
        </p:nvPicPr>
        <p:blipFill>
          <a:blip r:embed="rId2"/>
          <a:stretch>
            <a:fillRect/>
          </a:stretch>
        </p:blipFill>
        <p:spPr>
          <a:xfrm>
            <a:off x="0" y="1715073"/>
            <a:ext cx="9144000" cy="1087983"/>
          </a:xfrm>
          <a:prstGeom prst="rect">
            <a:avLst/>
          </a:prstGeom>
        </p:spPr>
      </p:pic>
      <p:pic>
        <p:nvPicPr>
          <p:cNvPr id="7" name="Picture 6"/>
          <p:cNvPicPr>
            <a:picLocks noChangeAspect="1"/>
          </p:cNvPicPr>
          <p:nvPr/>
        </p:nvPicPr>
        <p:blipFill>
          <a:blip r:embed="rId3"/>
          <a:stretch>
            <a:fillRect/>
          </a:stretch>
        </p:blipFill>
        <p:spPr>
          <a:xfrm>
            <a:off x="0" y="2737741"/>
            <a:ext cx="9144000" cy="4054944"/>
          </a:xfrm>
          <a:prstGeom prst="rect">
            <a:avLst/>
          </a:prstGeom>
        </p:spPr>
      </p:pic>
      <p:sp>
        <p:nvSpPr>
          <p:cNvPr id="8" name="TextBox 7">
            <a:extLst>
              <a:ext uri="{FF2B5EF4-FFF2-40B4-BE49-F238E27FC236}">
                <a16:creationId xmlns:a16="http://schemas.microsoft.com/office/drawing/2014/main" id="{13923CF9-6431-584F-960D-8A0116BF6A69}"/>
              </a:ext>
            </a:extLst>
          </p:cNvPr>
          <p:cNvSpPr txBox="1"/>
          <p:nvPr/>
        </p:nvSpPr>
        <p:spPr>
          <a:xfrm>
            <a:off x="1767498" y="6488192"/>
            <a:ext cx="755335" cy="400110"/>
          </a:xfrm>
          <a:prstGeom prst="rect">
            <a:avLst/>
          </a:prstGeom>
          <a:solidFill>
            <a:schemeClr val="bg1"/>
          </a:solidFill>
        </p:spPr>
        <p:txBody>
          <a:bodyPr wrap="none" rtlCol="0">
            <a:spAutoFit/>
          </a:bodyPr>
          <a:lstStyle/>
          <a:p>
            <a:r>
              <a:rPr lang="en-US" sz="2000" b="1" dirty="0">
                <a:latin typeface="Arial" panose="020B0604020202020204" pitchFamily="34" charset="0"/>
                <a:cs typeface="Arial" panose="020B0604020202020204" pitchFamily="34" charset="0"/>
              </a:rPr>
              <a:t>1770</a:t>
            </a:r>
          </a:p>
        </p:txBody>
      </p:sp>
      <p:sp>
        <p:nvSpPr>
          <p:cNvPr id="9" name="TextBox 8">
            <a:extLst>
              <a:ext uri="{FF2B5EF4-FFF2-40B4-BE49-F238E27FC236}">
                <a16:creationId xmlns:a16="http://schemas.microsoft.com/office/drawing/2014/main" id="{F1EB181F-7BB5-DA4A-B48A-06605BF2DE41}"/>
              </a:ext>
            </a:extLst>
          </p:cNvPr>
          <p:cNvSpPr txBox="1"/>
          <p:nvPr/>
        </p:nvSpPr>
        <p:spPr>
          <a:xfrm>
            <a:off x="4508666" y="6499045"/>
            <a:ext cx="755335" cy="400110"/>
          </a:xfrm>
          <a:prstGeom prst="rect">
            <a:avLst/>
          </a:prstGeom>
          <a:solidFill>
            <a:schemeClr val="bg1"/>
          </a:solidFill>
        </p:spPr>
        <p:txBody>
          <a:bodyPr wrap="none" rtlCol="0">
            <a:spAutoFit/>
          </a:bodyPr>
          <a:lstStyle/>
          <a:p>
            <a:r>
              <a:rPr lang="en-US" sz="2000" b="1" dirty="0">
                <a:latin typeface="Arial" panose="020B0604020202020204" pitchFamily="34" charset="0"/>
                <a:cs typeface="Arial" panose="020B0604020202020204" pitchFamily="34" charset="0"/>
              </a:rPr>
              <a:t>1800</a:t>
            </a:r>
          </a:p>
        </p:txBody>
      </p:sp>
    </p:spTree>
    <p:extLst>
      <p:ext uri="{BB962C8B-B14F-4D97-AF65-F5344CB8AC3E}">
        <p14:creationId xmlns:p14="http://schemas.microsoft.com/office/powerpoint/2010/main" val="19487163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Italy</a:t>
            </a:r>
          </a:p>
        </p:txBody>
      </p:sp>
      <p:sp>
        <p:nvSpPr>
          <p:cNvPr id="3" name="Text Placeholder 2"/>
          <p:cNvSpPr>
            <a:spLocks noGrp="1"/>
          </p:cNvSpPr>
          <p:nvPr>
            <p:ph type="body" idx="1"/>
          </p:nvPr>
        </p:nvSpPr>
        <p:spPr/>
        <p:txBody>
          <a:bodyPr/>
          <a:lstStyle/>
          <a:p>
            <a:pPr marL="317499" indent="0">
              <a:buNone/>
            </a:pPr>
            <a:endParaRPr lang="en-US" dirty="0"/>
          </a:p>
        </p:txBody>
      </p:sp>
      <p:pic>
        <p:nvPicPr>
          <p:cNvPr id="5" name="Picture 4"/>
          <p:cNvPicPr>
            <a:picLocks noChangeAspect="1"/>
          </p:cNvPicPr>
          <p:nvPr/>
        </p:nvPicPr>
        <p:blipFill>
          <a:blip r:embed="rId2"/>
          <a:stretch>
            <a:fillRect/>
          </a:stretch>
        </p:blipFill>
        <p:spPr>
          <a:xfrm>
            <a:off x="0" y="1775371"/>
            <a:ext cx="9144000" cy="1056884"/>
          </a:xfrm>
          <a:prstGeom prst="rect">
            <a:avLst/>
          </a:prstGeom>
        </p:spPr>
      </p:pic>
      <p:pic>
        <p:nvPicPr>
          <p:cNvPr id="7" name="Picture 6"/>
          <p:cNvPicPr>
            <a:picLocks noChangeAspect="1"/>
          </p:cNvPicPr>
          <p:nvPr/>
        </p:nvPicPr>
        <p:blipFill>
          <a:blip r:embed="rId3"/>
          <a:stretch>
            <a:fillRect/>
          </a:stretch>
        </p:blipFill>
        <p:spPr>
          <a:xfrm>
            <a:off x="0" y="2714688"/>
            <a:ext cx="9144000" cy="4025745"/>
          </a:xfrm>
          <a:prstGeom prst="rect">
            <a:avLst/>
          </a:prstGeom>
        </p:spPr>
      </p:pic>
      <p:sp>
        <p:nvSpPr>
          <p:cNvPr id="6" name="TextBox 5">
            <a:extLst>
              <a:ext uri="{FF2B5EF4-FFF2-40B4-BE49-F238E27FC236}">
                <a16:creationId xmlns:a16="http://schemas.microsoft.com/office/drawing/2014/main" id="{BAF40900-8E7C-F844-928E-6165012C65E8}"/>
              </a:ext>
            </a:extLst>
          </p:cNvPr>
          <p:cNvSpPr txBox="1"/>
          <p:nvPr/>
        </p:nvSpPr>
        <p:spPr>
          <a:xfrm>
            <a:off x="1906398" y="6447515"/>
            <a:ext cx="755335" cy="400110"/>
          </a:xfrm>
          <a:prstGeom prst="rect">
            <a:avLst/>
          </a:prstGeom>
          <a:solidFill>
            <a:schemeClr val="bg1"/>
          </a:solidFill>
        </p:spPr>
        <p:txBody>
          <a:bodyPr wrap="none" rtlCol="0">
            <a:spAutoFit/>
          </a:bodyPr>
          <a:lstStyle/>
          <a:p>
            <a:r>
              <a:rPr lang="en-US" sz="2000" b="1" dirty="0">
                <a:latin typeface="Arial" panose="020B0604020202020204" pitchFamily="34" charset="0"/>
                <a:cs typeface="Arial" panose="020B0604020202020204" pitchFamily="34" charset="0"/>
              </a:rPr>
              <a:t>1770</a:t>
            </a:r>
          </a:p>
        </p:txBody>
      </p:sp>
      <p:sp>
        <p:nvSpPr>
          <p:cNvPr id="8" name="TextBox 7">
            <a:extLst>
              <a:ext uri="{FF2B5EF4-FFF2-40B4-BE49-F238E27FC236}">
                <a16:creationId xmlns:a16="http://schemas.microsoft.com/office/drawing/2014/main" id="{5226A472-8C7F-3641-A18D-8DAF3E414450}"/>
              </a:ext>
            </a:extLst>
          </p:cNvPr>
          <p:cNvSpPr txBox="1"/>
          <p:nvPr/>
        </p:nvSpPr>
        <p:spPr>
          <a:xfrm>
            <a:off x="4743800" y="6459856"/>
            <a:ext cx="755335" cy="400110"/>
          </a:xfrm>
          <a:prstGeom prst="rect">
            <a:avLst/>
          </a:prstGeom>
          <a:solidFill>
            <a:schemeClr val="bg1"/>
          </a:solidFill>
        </p:spPr>
        <p:txBody>
          <a:bodyPr wrap="none" rtlCol="0">
            <a:spAutoFit/>
          </a:bodyPr>
          <a:lstStyle/>
          <a:p>
            <a:r>
              <a:rPr lang="en-US" sz="2000" b="1" dirty="0">
                <a:latin typeface="Arial" panose="020B0604020202020204" pitchFamily="34" charset="0"/>
                <a:cs typeface="Arial" panose="020B0604020202020204" pitchFamily="34" charset="0"/>
              </a:rPr>
              <a:t>1800</a:t>
            </a:r>
          </a:p>
        </p:txBody>
      </p:sp>
    </p:spTree>
    <p:extLst>
      <p:ext uri="{BB962C8B-B14F-4D97-AF65-F5344CB8AC3E}">
        <p14:creationId xmlns:p14="http://schemas.microsoft.com/office/powerpoint/2010/main" val="27938898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Germany</a:t>
            </a:r>
          </a:p>
        </p:txBody>
      </p:sp>
      <p:sp>
        <p:nvSpPr>
          <p:cNvPr id="3" name="Text Placeholder 2"/>
          <p:cNvSpPr>
            <a:spLocks noGrp="1"/>
          </p:cNvSpPr>
          <p:nvPr>
            <p:ph type="body" idx="1"/>
          </p:nvPr>
        </p:nvSpPr>
        <p:spPr/>
        <p:txBody>
          <a:bodyPr/>
          <a:lstStyle/>
          <a:p>
            <a:pPr marL="317499" indent="0">
              <a:buNone/>
            </a:pPr>
            <a:endParaRPr lang="en-US" dirty="0"/>
          </a:p>
        </p:txBody>
      </p:sp>
      <p:pic>
        <p:nvPicPr>
          <p:cNvPr id="4" name="Picture 3"/>
          <p:cNvPicPr>
            <a:picLocks noChangeAspect="1"/>
          </p:cNvPicPr>
          <p:nvPr/>
        </p:nvPicPr>
        <p:blipFill>
          <a:blip r:embed="rId2"/>
          <a:stretch>
            <a:fillRect/>
          </a:stretch>
        </p:blipFill>
        <p:spPr>
          <a:xfrm>
            <a:off x="0" y="1854118"/>
            <a:ext cx="9144000" cy="883943"/>
          </a:xfrm>
          <a:prstGeom prst="rect">
            <a:avLst/>
          </a:prstGeom>
        </p:spPr>
      </p:pic>
      <p:pic>
        <p:nvPicPr>
          <p:cNvPr id="6" name="Picture 5"/>
          <p:cNvPicPr>
            <a:picLocks noChangeAspect="1"/>
          </p:cNvPicPr>
          <p:nvPr/>
        </p:nvPicPr>
        <p:blipFill>
          <a:blip r:embed="rId3"/>
          <a:stretch>
            <a:fillRect/>
          </a:stretch>
        </p:blipFill>
        <p:spPr>
          <a:xfrm>
            <a:off x="0" y="2681617"/>
            <a:ext cx="9144000" cy="4119939"/>
          </a:xfrm>
          <a:prstGeom prst="rect">
            <a:avLst/>
          </a:prstGeom>
        </p:spPr>
      </p:pic>
      <p:sp>
        <p:nvSpPr>
          <p:cNvPr id="7" name="TextBox 6">
            <a:extLst>
              <a:ext uri="{FF2B5EF4-FFF2-40B4-BE49-F238E27FC236}">
                <a16:creationId xmlns:a16="http://schemas.microsoft.com/office/drawing/2014/main" id="{69B752A6-B878-8A4B-B042-6F6F39193BCD}"/>
              </a:ext>
            </a:extLst>
          </p:cNvPr>
          <p:cNvSpPr txBox="1"/>
          <p:nvPr/>
        </p:nvSpPr>
        <p:spPr>
          <a:xfrm>
            <a:off x="1952698" y="6346645"/>
            <a:ext cx="755335" cy="400110"/>
          </a:xfrm>
          <a:prstGeom prst="rect">
            <a:avLst/>
          </a:prstGeom>
          <a:solidFill>
            <a:schemeClr val="bg1"/>
          </a:solidFill>
        </p:spPr>
        <p:txBody>
          <a:bodyPr wrap="none" rtlCol="0">
            <a:spAutoFit/>
          </a:bodyPr>
          <a:lstStyle/>
          <a:p>
            <a:r>
              <a:rPr lang="en-US" sz="2000" b="1" dirty="0">
                <a:latin typeface="Arial" panose="020B0604020202020204" pitchFamily="34" charset="0"/>
                <a:cs typeface="Arial" panose="020B0604020202020204" pitchFamily="34" charset="0"/>
              </a:rPr>
              <a:t>1770</a:t>
            </a:r>
          </a:p>
        </p:txBody>
      </p:sp>
      <p:sp>
        <p:nvSpPr>
          <p:cNvPr id="8" name="TextBox 7">
            <a:extLst>
              <a:ext uri="{FF2B5EF4-FFF2-40B4-BE49-F238E27FC236}">
                <a16:creationId xmlns:a16="http://schemas.microsoft.com/office/drawing/2014/main" id="{E3B9222E-8841-1E46-A0B4-CBF26211B535}"/>
              </a:ext>
            </a:extLst>
          </p:cNvPr>
          <p:cNvSpPr txBox="1"/>
          <p:nvPr/>
        </p:nvSpPr>
        <p:spPr>
          <a:xfrm>
            <a:off x="4782989" y="6342289"/>
            <a:ext cx="755335" cy="400110"/>
          </a:xfrm>
          <a:prstGeom prst="rect">
            <a:avLst/>
          </a:prstGeom>
          <a:solidFill>
            <a:schemeClr val="bg1"/>
          </a:solidFill>
        </p:spPr>
        <p:txBody>
          <a:bodyPr wrap="none" rtlCol="0">
            <a:spAutoFit/>
          </a:bodyPr>
          <a:lstStyle/>
          <a:p>
            <a:r>
              <a:rPr lang="en-US" sz="2000" b="1" dirty="0">
                <a:latin typeface="Arial" panose="020B0604020202020204" pitchFamily="34" charset="0"/>
                <a:cs typeface="Arial" panose="020B0604020202020204" pitchFamily="34" charset="0"/>
              </a:rPr>
              <a:t>1800</a:t>
            </a:r>
          </a:p>
        </p:txBody>
      </p:sp>
    </p:spTree>
    <p:extLst>
      <p:ext uri="{BB962C8B-B14F-4D97-AF65-F5344CB8AC3E}">
        <p14:creationId xmlns:p14="http://schemas.microsoft.com/office/powerpoint/2010/main" val="32089421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France</a:t>
            </a:r>
          </a:p>
        </p:txBody>
      </p:sp>
      <p:sp>
        <p:nvSpPr>
          <p:cNvPr id="3" name="Text Placeholder 2"/>
          <p:cNvSpPr>
            <a:spLocks noGrp="1"/>
          </p:cNvSpPr>
          <p:nvPr>
            <p:ph type="body" idx="1"/>
          </p:nvPr>
        </p:nvSpPr>
        <p:spPr/>
        <p:txBody>
          <a:bodyPr/>
          <a:lstStyle/>
          <a:p>
            <a:pPr indent="-274320"/>
            <a:r>
              <a:rPr lang="en-US" dirty="0"/>
              <a:t>Early translations of </a:t>
            </a:r>
            <a:r>
              <a:rPr lang="en-US" i="1" dirty="0"/>
              <a:t>Charles V</a:t>
            </a:r>
            <a:r>
              <a:rPr lang="en-US" dirty="0"/>
              <a:t> and </a:t>
            </a:r>
            <a:r>
              <a:rPr lang="en-US" i="1" dirty="0"/>
              <a:t>WN</a:t>
            </a:r>
            <a:r>
              <a:rPr lang="en-US" dirty="0"/>
              <a:t>.</a:t>
            </a:r>
          </a:p>
          <a:p>
            <a:pPr indent="-274320"/>
            <a:r>
              <a:rPr lang="en-US" dirty="0"/>
              <a:t>Smith in France 1764-66, friends in France.</a:t>
            </a:r>
          </a:p>
          <a:p>
            <a:pPr indent="-274320"/>
            <a:r>
              <a:rPr lang="en-US" dirty="0"/>
              <a:t>David Hume in France 1734-37, 1763-66.</a:t>
            </a:r>
          </a:p>
          <a:p>
            <a:pPr indent="-274320"/>
            <a:r>
              <a:rPr lang="en-US" dirty="0"/>
              <a:t>The French engaged Smith.</a:t>
            </a:r>
          </a:p>
          <a:p>
            <a:pPr indent="-274320"/>
            <a:r>
              <a:rPr lang="en-US" b="1" dirty="0"/>
              <a:t>Jean-Baptiste Say </a:t>
            </a:r>
            <a:r>
              <a:rPr lang="en-US" dirty="0"/>
              <a:t>(1767-1832)</a:t>
            </a:r>
          </a:p>
          <a:p>
            <a:pPr marL="1117599" lvl="2" indent="0">
              <a:buNone/>
            </a:pPr>
            <a:r>
              <a:rPr lang="en-US" dirty="0"/>
              <a:t>“From 1794 to 1800 Say edited a periodical entitled </a:t>
            </a:r>
            <a:r>
              <a:rPr lang="en-US" i="1" dirty="0"/>
              <a:t>La Decade </a:t>
            </a:r>
            <a:r>
              <a:rPr lang="en-US" i="1" dirty="0" err="1"/>
              <a:t>philosophique</a:t>
            </a:r>
            <a:r>
              <a:rPr lang="en-US" i="1" dirty="0"/>
              <a:t>, </a:t>
            </a:r>
            <a:r>
              <a:rPr lang="en-US" i="1" dirty="0" err="1"/>
              <a:t>litteraire</a:t>
            </a:r>
            <a:r>
              <a:rPr lang="en-US" i="1" dirty="0"/>
              <a:t>, et </a:t>
            </a:r>
            <a:r>
              <a:rPr lang="en-US" i="1" dirty="0" err="1"/>
              <a:t>politique</a:t>
            </a:r>
            <a:r>
              <a:rPr lang="en-US" dirty="0"/>
              <a:t>, in which he expounded the doctrines of Adam Smith. … In 1803 appeared Say's principal work, the </a:t>
            </a:r>
            <a:r>
              <a:rPr lang="en-US" i="1" dirty="0" err="1"/>
              <a:t>Traité</a:t>
            </a:r>
            <a:r>
              <a:rPr lang="en-US" i="1" dirty="0"/>
              <a:t> </a:t>
            </a:r>
            <a:r>
              <a:rPr lang="en-US" i="1" dirty="0" err="1"/>
              <a:t>d'économie</a:t>
            </a:r>
            <a:r>
              <a:rPr lang="en-US" i="1" dirty="0"/>
              <a:t> </a:t>
            </a:r>
            <a:r>
              <a:rPr lang="en-US" i="1" dirty="0" err="1"/>
              <a:t>politique</a:t>
            </a:r>
            <a:r>
              <a:rPr lang="en-US" i="1" dirty="0"/>
              <a:t> …” </a:t>
            </a:r>
            <a:r>
              <a:rPr lang="en-US" sz="1200" dirty="0"/>
              <a:t>(</a:t>
            </a:r>
            <a:r>
              <a:rPr lang="en-US" sz="1200" dirty="0">
                <a:hlinkClick r:id="rId2"/>
              </a:rPr>
              <a:t>Wikipedia</a:t>
            </a:r>
            <a:r>
              <a:rPr lang="en-US" sz="1200" dirty="0"/>
              <a:t>)</a:t>
            </a:r>
          </a:p>
          <a:p>
            <a:endParaRPr lang="en-US" dirty="0"/>
          </a:p>
          <a:p>
            <a:endParaRPr lang="en-US" dirty="0"/>
          </a:p>
        </p:txBody>
      </p:sp>
      <p:pic>
        <p:nvPicPr>
          <p:cNvPr id="4" name="Picture 3"/>
          <p:cNvPicPr>
            <a:picLocks noChangeAspect="1"/>
          </p:cNvPicPr>
          <p:nvPr/>
        </p:nvPicPr>
        <p:blipFill>
          <a:blip r:embed="rId3"/>
          <a:stretch>
            <a:fillRect/>
          </a:stretch>
        </p:blipFill>
        <p:spPr>
          <a:xfrm>
            <a:off x="122782" y="4825999"/>
            <a:ext cx="1351644" cy="1597397"/>
          </a:xfrm>
          <a:prstGeom prst="rect">
            <a:avLst/>
          </a:prstGeom>
        </p:spPr>
      </p:pic>
    </p:spTree>
    <p:extLst>
      <p:ext uri="{BB962C8B-B14F-4D97-AF65-F5344CB8AC3E}">
        <p14:creationId xmlns:p14="http://schemas.microsoft.com/office/powerpoint/2010/main" val="41087717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Spain</a:t>
            </a:r>
          </a:p>
        </p:txBody>
      </p:sp>
      <p:sp>
        <p:nvSpPr>
          <p:cNvPr id="3" name="Text Placeholder 2"/>
          <p:cNvSpPr>
            <a:spLocks noGrp="1"/>
          </p:cNvSpPr>
          <p:nvPr>
            <p:ph type="body" idx="1"/>
          </p:nvPr>
        </p:nvSpPr>
        <p:spPr/>
        <p:txBody>
          <a:bodyPr/>
          <a:lstStyle/>
          <a:p>
            <a:pPr marL="317499" indent="0">
              <a:buNone/>
            </a:pPr>
            <a:r>
              <a:rPr lang="en-US" b="1" dirty="0"/>
              <a:t>Gaspar Melchor de Jovellanos</a:t>
            </a:r>
            <a:r>
              <a:rPr lang="en-US" dirty="0"/>
              <a:t> (1744-1811)</a:t>
            </a:r>
          </a:p>
          <a:p>
            <a:pPr marL="317499" indent="0">
              <a:buNone/>
            </a:pPr>
            <a:r>
              <a:rPr lang="en-US" dirty="0"/>
              <a:t>Lawyer, author, statesman</a:t>
            </a:r>
          </a:p>
          <a:p>
            <a:pPr marL="317499" indent="0">
              <a:buNone/>
            </a:pPr>
            <a:r>
              <a:rPr lang="en-US" dirty="0"/>
              <a:t>“Though Jovellanos’ liberalism was not the product of a single influence, Smith impressed him profoundly.” </a:t>
            </a:r>
            <a:r>
              <a:rPr lang="en-US" sz="1200" dirty="0"/>
              <a:t>(R.S. Smith in Lai p. 315)</a:t>
            </a:r>
          </a:p>
          <a:p>
            <a:r>
              <a:rPr lang="en-US" dirty="0"/>
              <a:t>Read WN four times.</a:t>
            </a:r>
          </a:p>
          <a:p>
            <a:r>
              <a:rPr lang="en-US" dirty="0"/>
              <a:t>By 1781 read and admired </a:t>
            </a:r>
            <a:r>
              <a:rPr lang="en-US" i="1" dirty="0"/>
              <a:t>Charles V</a:t>
            </a:r>
            <a:r>
              <a:rPr lang="en-US" dirty="0"/>
              <a:t>.</a:t>
            </a:r>
          </a:p>
          <a:p>
            <a:r>
              <a:rPr lang="en-US" dirty="0"/>
              <a:t>He was a leader of the Liberales!</a:t>
            </a:r>
          </a:p>
          <a:p>
            <a:endParaRPr lang="en-US" dirty="0"/>
          </a:p>
        </p:txBody>
      </p:sp>
      <p:pic>
        <p:nvPicPr>
          <p:cNvPr id="4" name="Picture 3"/>
          <p:cNvPicPr>
            <a:picLocks noChangeAspect="1"/>
          </p:cNvPicPr>
          <p:nvPr/>
        </p:nvPicPr>
        <p:blipFill>
          <a:blip r:embed="rId2"/>
          <a:stretch>
            <a:fillRect/>
          </a:stretch>
        </p:blipFill>
        <p:spPr>
          <a:xfrm>
            <a:off x="2275313" y="-88900"/>
            <a:ext cx="1447800" cy="1689100"/>
          </a:xfrm>
          <a:prstGeom prst="rect">
            <a:avLst/>
          </a:prstGeom>
        </p:spPr>
      </p:pic>
      <p:sp>
        <p:nvSpPr>
          <p:cNvPr id="5" name="TextBox 4"/>
          <p:cNvSpPr txBox="1"/>
          <p:nvPr/>
        </p:nvSpPr>
        <p:spPr>
          <a:xfrm>
            <a:off x="3828578" y="729963"/>
            <a:ext cx="4637808" cy="523220"/>
          </a:xfrm>
          <a:prstGeom prst="rect">
            <a:avLst/>
          </a:prstGeom>
          <a:noFill/>
        </p:spPr>
        <p:txBody>
          <a:bodyPr wrap="none" rtlCol="0">
            <a:spAutoFit/>
          </a:bodyPr>
          <a:lstStyle/>
          <a:p>
            <a:r>
              <a:rPr lang="en-US" sz="2800" b="1" dirty="0">
                <a:solidFill>
                  <a:schemeClr val="tx1">
                    <a:lumMod val="10000"/>
                    <a:lumOff val="90000"/>
                  </a:schemeClr>
                </a:solidFill>
              </a:rPr>
              <a:t>Jovellanos</a:t>
            </a:r>
            <a:r>
              <a:rPr lang="en-US" sz="2800" dirty="0">
                <a:solidFill>
                  <a:schemeClr val="tx1">
                    <a:lumMod val="10000"/>
                    <a:lumOff val="90000"/>
                  </a:schemeClr>
                </a:solidFill>
              </a:rPr>
              <a:t> painted by Goya</a:t>
            </a:r>
          </a:p>
        </p:txBody>
      </p:sp>
    </p:spTree>
    <p:extLst>
      <p:ext uri="{BB962C8B-B14F-4D97-AF65-F5344CB8AC3E}">
        <p14:creationId xmlns:p14="http://schemas.microsoft.com/office/powerpoint/2010/main" val="41408739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Sweden</a:t>
            </a:r>
          </a:p>
        </p:txBody>
      </p:sp>
      <p:sp>
        <p:nvSpPr>
          <p:cNvPr id="3" name="Text Placeholder 2"/>
          <p:cNvSpPr>
            <a:spLocks noGrp="1"/>
          </p:cNvSpPr>
          <p:nvPr>
            <p:ph type="body" idx="1"/>
          </p:nvPr>
        </p:nvSpPr>
        <p:spPr/>
        <p:txBody>
          <a:bodyPr/>
          <a:lstStyle/>
          <a:p>
            <a:pPr marL="317499" indent="0">
              <a:buNone/>
            </a:pPr>
            <a:r>
              <a:rPr lang="en-US" b="1" dirty="0"/>
              <a:t>Georg </a:t>
            </a:r>
            <a:r>
              <a:rPr lang="en-US" b="1" dirty="0" err="1"/>
              <a:t>Adlersparre</a:t>
            </a:r>
            <a:r>
              <a:rPr lang="en-US" dirty="0"/>
              <a:t>: </a:t>
            </a:r>
          </a:p>
          <a:p>
            <a:r>
              <a:rPr lang="en-US" dirty="0"/>
              <a:t>Highly </a:t>
            </a:r>
            <a:r>
              <a:rPr lang="en-US" dirty="0" err="1"/>
              <a:t>Smithian</a:t>
            </a:r>
            <a:endParaRPr lang="en-US" dirty="0"/>
          </a:p>
          <a:p>
            <a:r>
              <a:rPr lang="en-US" dirty="0"/>
              <a:t>Translated parts of WN</a:t>
            </a:r>
          </a:p>
          <a:p>
            <a:r>
              <a:rPr lang="en-US" dirty="0"/>
              <a:t>Called himself “liberal” in 1804.</a:t>
            </a:r>
          </a:p>
          <a:p>
            <a:r>
              <a:rPr lang="en-US" dirty="0"/>
              <a:t>Led the ousting of the king and Liberal wing of the 1809-1810 constitutional convention!</a:t>
            </a:r>
          </a:p>
          <a:p>
            <a:pPr marL="317499" indent="0">
              <a:buNone/>
            </a:pPr>
            <a:endParaRPr lang="en-US" dirty="0"/>
          </a:p>
        </p:txBody>
      </p:sp>
      <p:pic>
        <p:nvPicPr>
          <p:cNvPr id="4" name="Picture 3"/>
          <p:cNvPicPr>
            <a:picLocks noChangeAspect="1"/>
          </p:cNvPicPr>
          <p:nvPr/>
        </p:nvPicPr>
        <p:blipFill>
          <a:blip r:embed="rId2"/>
          <a:stretch>
            <a:fillRect/>
          </a:stretch>
        </p:blipFill>
        <p:spPr>
          <a:xfrm>
            <a:off x="5672751" y="274637"/>
            <a:ext cx="2032000" cy="3022600"/>
          </a:xfrm>
          <a:prstGeom prst="rect">
            <a:avLst/>
          </a:prstGeom>
        </p:spPr>
      </p:pic>
      <p:pic>
        <p:nvPicPr>
          <p:cNvPr id="5" name="Picture 4"/>
          <p:cNvPicPr>
            <a:picLocks noChangeAspect="1"/>
          </p:cNvPicPr>
          <p:nvPr/>
        </p:nvPicPr>
        <p:blipFill>
          <a:blip r:embed="rId3"/>
          <a:stretch>
            <a:fillRect/>
          </a:stretch>
        </p:blipFill>
        <p:spPr>
          <a:xfrm>
            <a:off x="1607827" y="4958033"/>
            <a:ext cx="1464191" cy="2113719"/>
          </a:xfrm>
          <a:prstGeom prst="rect">
            <a:avLst/>
          </a:prstGeom>
        </p:spPr>
      </p:pic>
      <p:sp>
        <p:nvSpPr>
          <p:cNvPr id="6" name="TextBox 5"/>
          <p:cNvSpPr txBox="1"/>
          <p:nvPr/>
        </p:nvSpPr>
        <p:spPr>
          <a:xfrm>
            <a:off x="3430597" y="5368562"/>
            <a:ext cx="2751074" cy="830997"/>
          </a:xfrm>
          <a:prstGeom prst="rect">
            <a:avLst/>
          </a:prstGeom>
          <a:noFill/>
        </p:spPr>
        <p:txBody>
          <a:bodyPr wrap="none" rtlCol="0">
            <a:spAutoFit/>
          </a:bodyPr>
          <a:lstStyle/>
          <a:p>
            <a:r>
              <a:rPr lang="en-US" sz="2400" dirty="0">
                <a:solidFill>
                  <a:srgbClr val="FFFFFF"/>
                </a:solidFill>
              </a:rPr>
              <a:t>Georg </a:t>
            </a:r>
            <a:r>
              <a:rPr lang="en-US" sz="2400" dirty="0" err="1">
                <a:solidFill>
                  <a:srgbClr val="FFFFFF"/>
                </a:solidFill>
              </a:rPr>
              <a:t>Adlersparre</a:t>
            </a:r>
            <a:endParaRPr lang="en-US" sz="2400" dirty="0">
              <a:solidFill>
                <a:srgbClr val="FFFFFF"/>
              </a:solidFill>
            </a:endParaRPr>
          </a:p>
          <a:p>
            <a:r>
              <a:rPr lang="en-US" sz="2400" dirty="0">
                <a:solidFill>
                  <a:srgbClr val="FFFFFF"/>
                </a:solidFill>
              </a:rPr>
              <a:t>1760-1835</a:t>
            </a:r>
          </a:p>
        </p:txBody>
      </p:sp>
    </p:spTree>
    <p:extLst>
      <p:ext uri="{BB962C8B-B14F-4D97-AF65-F5344CB8AC3E}">
        <p14:creationId xmlns:p14="http://schemas.microsoft.com/office/powerpoint/2010/main" val="29600640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Liberal sojourns in Britain</a:t>
            </a:r>
          </a:p>
        </p:txBody>
      </p:sp>
      <p:sp>
        <p:nvSpPr>
          <p:cNvPr id="4" name="Slide Number Placeholder 3"/>
          <p:cNvSpPr>
            <a:spLocks noGrp="1"/>
          </p:cNvSpPr>
          <p:nvPr>
            <p:ph type="sldNum" sz="quarter" idx="12"/>
          </p:nvPr>
        </p:nvSpPr>
        <p:spPr/>
        <p:txBody>
          <a:bodyPr/>
          <a:lstStyle/>
          <a:p>
            <a:fld id="{459A5F39-4CE7-434C-A5CB-50A363451602}" type="slidenum">
              <a:rPr lang="en-US" smtClean="0"/>
              <a:t>76</a:t>
            </a:fld>
            <a:endParaRPr lang="en-US"/>
          </a:p>
        </p:txBody>
      </p:sp>
      <p:sp>
        <p:nvSpPr>
          <p:cNvPr id="9" name="Content Placeholder 8">
            <a:extLst>
              <a:ext uri="{FF2B5EF4-FFF2-40B4-BE49-F238E27FC236}">
                <a16:creationId xmlns:a16="http://schemas.microsoft.com/office/drawing/2014/main" id="{7A18F999-98DB-E947-8BD7-3E2C7564DAF3}"/>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B19EB8EA-8EAE-504C-9279-74A7394BF27B}"/>
              </a:ext>
            </a:extLst>
          </p:cNvPr>
          <p:cNvPicPr>
            <a:picLocks noChangeAspect="1"/>
          </p:cNvPicPr>
          <p:nvPr/>
        </p:nvPicPr>
        <p:blipFill>
          <a:blip r:embed="rId3"/>
          <a:stretch>
            <a:fillRect/>
          </a:stretch>
        </p:blipFill>
        <p:spPr>
          <a:xfrm>
            <a:off x="0" y="1271398"/>
            <a:ext cx="9144000" cy="5611573"/>
          </a:xfrm>
          <a:prstGeom prst="rect">
            <a:avLst/>
          </a:prstGeom>
        </p:spPr>
      </p:pic>
    </p:spTree>
    <p:extLst>
      <p:ext uri="{BB962C8B-B14F-4D97-AF65-F5344CB8AC3E}">
        <p14:creationId xmlns:p14="http://schemas.microsoft.com/office/powerpoint/2010/main" val="731418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482290-5F7E-5E43-AB89-8DBC430A9F1B}"/>
              </a:ext>
            </a:extLst>
          </p:cNvPr>
          <p:cNvSpPr>
            <a:spLocks noGrp="1"/>
          </p:cNvSpPr>
          <p:nvPr>
            <p:ph type="title"/>
          </p:nvPr>
        </p:nvSpPr>
        <p:spPr/>
        <p:txBody>
          <a:bodyPr/>
          <a:lstStyle/>
          <a:p>
            <a:r>
              <a:rPr lang="en-US" dirty="0"/>
              <a:t>Liberals like Constant</a:t>
            </a:r>
          </a:p>
        </p:txBody>
      </p:sp>
      <p:sp>
        <p:nvSpPr>
          <p:cNvPr id="3" name="Content Placeholder 2">
            <a:extLst>
              <a:ext uri="{FF2B5EF4-FFF2-40B4-BE49-F238E27FC236}">
                <a16:creationId xmlns:a16="http://schemas.microsoft.com/office/drawing/2014/main" id="{48350764-9D08-BC46-BF9B-DADAD55B493A}"/>
              </a:ext>
            </a:extLst>
          </p:cNvPr>
          <p:cNvSpPr>
            <a:spLocks noGrp="1"/>
          </p:cNvSpPr>
          <p:nvPr>
            <p:ph idx="1"/>
          </p:nvPr>
        </p:nvSpPr>
        <p:spPr/>
        <p:txBody>
          <a:bodyPr>
            <a:normAutofit fontScale="92500" lnSpcReduction="20000"/>
          </a:bodyPr>
          <a:lstStyle/>
          <a:p>
            <a:pPr marL="0" indent="-457200">
              <a:buNone/>
            </a:pPr>
            <a:r>
              <a:rPr lang="en-US" sz="3600" i="1" dirty="0"/>
              <a:t>Liberal</a:t>
            </a:r>
            <a:r>
              <a:rPr lang="en-US" sz="3600" dirty="0"/>
              <a:t> because they favored liberalism 1.0 in </a:t>
            </a:r>
            <a:r>
              <a:rPr lang="en-US" sz="3600" dirty="0">
                <a:solidFill>
                  <a:srgbClr val="FFFF00"/>
                </a:solidFill>
              </a:rPr>
              <a:t>policy reform</a:t>
            </a:r>
            <a:r>
              <a:rPr lang="en-US" sz="3600" dirty="0"/>
              <a:t>.</a:t>
            </a:r>
          </a:p>
          <a:p>
            <a:pPr marL="0" indent="-457200">
              <a:buNone/>
            </a:pPr>
            <a:endParaRPr lang="en-US" sz="3600" dirty="0"/>
          </a:p>
          <a:p>
            <a:pPr marL="0" indent="-457200">
              <a:buNone/>
            </a:pPr>
            <a:r>
              <a:rPr lang="en-US" sz="3600" dirty="0"/>
              <a:t>But beset by </a:t>
            </a:r>
            <a:r>
              <a:rPr lang="en-US" sz="3600" dirty="0">
                <a:solidFill>
                  <a:srgbClr val="FFFF00"/>
                </a:solidFill>
              </a:rPr>
              <a:t>polity reformation</a:t>
            </a:r>
            <a:r>
              <a:rPr lang="en-US" sz="3600" dirty="0"/>
              <a:t>.</a:t>
            </a:r>
          </a:p>
          <a:p>
            <a:pPr marL="0" indent="-457200">
              <a:buNone/>
            </a:pPr>
            <a:endParaRPr lang="en-US" sz="3600" dirty="0"/>
          </a:p>
          <a:p>
            <a:pPr marL="0" indent="-457200">
              <a:buNone/>
            </a:pPr>
            <a:r>
              <a:rPr lang="en-US" sz="3600" dirty="0"/>
              <a:t>Did politics with aspiration of liberalism 1.0.</a:t>
            </a:r>
          </a:p>
          <a:p>
            <a:pPr marL="0" indent="0">
              <a:buNone/>
            </a:pPr>
            <a:endParaRPr lang="en-US" sz="3600" dirty="0"/>
          </a:p>
        </p:txBody>
      </p:sp>
      <p:sp>
        <p:nvSpPr>
          <p:cNvPr id="4" name="Slide Number Placeholder 3">
            <a:extLst>
              <a:ext uri="{FF2B5EF4-FFF2-40B4-BE49-F238E27FC236}">
                <a16:creationId xmlns:a16="http://schemas.microsoft.com/office/drawing/2014/main" id="{4B24CBC7-0E9E-4C41-931F-D90F681C579C}"/>
              </a:ext>
            </a:extLst>
          </p:cNvPr>
          <p:cNvSpPr>
            <a:spLocks noGrp="1"/>
          </p:cNvSpPr>
          <p:nvPr>
            <p:ph type="sldNum" sz="quarter" idx="12"/>
          </p:nvPr>
        </p:nvSpPr>
        <p:spPr/>
        <p:txBody>
          <a:bodyPr/>
          <a:lstStyle/>
          <a:p>
            <a:fld id="{459A5F39-4CE7-434C-A5CB-50A363451602}" type="slidenum">
              <a:rPr lang="en-US" smtClean="0"/>
              <a:t>77</a:t>
            </a:fld>
            <a:endParaRPr lang="en-US"/>
          </a:p>
        </p:txBody>
      </p:sp>
      <p:pic>
        <p:nvPicPr>
          <p:cNvPr id="5" name="Picture 4">
            <a:extLst>
              <a:ext uri="{FF2B5EF4-FFF2-40B4-BE49-F238E27FC236}">
                <a16:creationId xmlns:a16="http://schemas.microsoft.com/office/drawing/2014/main" id="{D2343825-91D5-B441-94DD-8EF14C450332}"/>
              </a:ext>
            </a:extLst>
          </p:cNvPr>
          <p:cNvPicPr>
            <a:picLocks noChangeAspect="1"/>
          </p:cNvPicPr>
          <p:nvPr/>
        </p:nvPicPr>
        <p:blipFill>
          <a:blip r:embed="rId2"/>
          <a:stretch>
            <a:fillRect/>
          </a:stretch>
        </p:blipFill>
        <p:spPr>
          <a:xfrm>
            <a:off x="6994646" y="2591203"/>
            <a:ext cx="1941010" cy="2576250"/>
          </a:xfrm>
          <a:prstGeom prst="rect">
            <a:avLst/>
          </a:prstGeom>
        </p:spPr>
      </p:pic>
    </p:spTree>
    <p:extLst>
      <p:ext uri="{BB962C8B-B14F-4D97-AF65-F5344CB8AC3E}">
        <p14:creationId xmlns:p14="http://schemas.microsoft.com/office/powerpoint/2010/main" val="1820387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After 1880, Liberalism declined quite suddenly</a:t>
            </a:r>
          </a:p>
        </p:txBody>
      </p:sp>
      <p:sp>
        <p:nvSpPr>
          <p:cNvPr id="3" name="Content Placeholder 2"/>
          <p:cNvSpPr>
            <a:spLocks noGrp="1"/>
          </p:cNvSpPr>
          <p:nvPr>
            <p:ph idx="1"/>
          </p:nvPr>
        </p:nvSpPr>
        <p:spPr/>
        <p:txBody>
          <a:bodyPr/>
          <a:lstStyle/>
          <a:p>
            <a:pPr marL="0" indent="0">
              <a:buNone/>
            </a:pPr>
            <a:r>
              <a:rPr lang="en-US" sz="2800" dirty="0"/>
              <a:t>Many said it declined because it failed.</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sz="2800" dirty="0"/>
              <a:t>Other explanations … I can’t go into...</a:t>
            </a:r>
          </a:p>
        </p:txBody>
      </p:sp>
      <p:sp>
        <p:nvSpPr>
          <p:cNvPr id="4" name="Slide Number Placeholder 3"/>
          <p:cNvSpPr>
            <a:spLocks noGrp="1"/>
          </p:cNvSpPr>
          <p:nvPr>
            <p:ph type="sldNum" sz="quarter" idx="12"/>
          </p:nvPr>
        </p:nvSpPr>
        <p:spPr/>
        <p:txBody>
          <a:bodyPr/>
          <a:lstStyle/>
          <a:p>
            <a:fld id="{459A5F39-4CE7-434C-A5CB-50A363451602}" type="slidenum">
              <a:rPr lang="en-US" smtClean="0"/>
              <a:t>78</a:t>
            </a:fld>
            <a:endParaRPr lang="en-US"/>
          </a:p>
        </p:txBody>
      </p:sp>
      <p:pic>
        <p:nvPicPr>
          <p:cNvPr id="5" name="Picture 4"/>
          <p:cNvPicPr>
            <a:picLocks noChangeAspect="1"/>
          </p:cNvPicPr>
          <p:nvPr/>
        </p:nvPicPr>
        <p:blipFill>
          <a:blip r:embed="rId3"/>
          <a:stretch>
            <a:fillRect/>
          </a:stretch>
        </p:blipFill>
        <p:spPr>
          <a:xfrm>
            <a:off x="4174064" y="2544232"/>
            <a:ext cx="1473200" cy="2108200"/>
          </a:xfrm>
          <a:prstGeom prst="rect">
            <a:avLst/>
          </a:prstGeom>
        </p:spPr>
      </p:pic>
      <p:pic>
        <p:nvPicPr>
          <p:cNvPr id="6" name="Picture 5"/>
          <p:cNvPicPr>
            <a:picLocks noChangeAspect="1"/>
          </p:cNvPicPr>
          <p:nvPr/>
        </p:nvPicPr>
        <p:blipFill>
          <a:blip r:embed="rId4"/>
          <a:stretch>
            <a:fillRect/>
          </a:stretch>
        </p:blipFill>
        <p:spPr>
          <a:xfrm>
            <a:off x="5812367" y="2705100"/>
            <a:ext cx="2247900" cy="1447800"/>
          </a:xfrm>
          <a:prstGeom prst="rect">
            <a:avLst/>
          </a:prstGeom>
        </p:spPr>
      </p:pic>
    </p:spTree>
    <p:extLst>
      <p:ext uri="{BB962C8B-B14F-4D97-AF65-F5344CB8AC3E}">
        <p14:creationId xmlns:p14="http://schemas.microsoft.com/office/powerpoint/2010/main" val="1708296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mentality of </a:t>
            </a:r>
            <a:r>
              <a:rPr lang="en-US" dirty="0" err="1"/>
              <a:t>governmentalization</a:t>
            </a:r>
            <a:endParaRPr lang="en-US" dirty="0"/>
          </a:p>
        </p:txBody>
      </p:sp>
      <p:sp>
        <p:nvSpPr>
          <p:cNvPr id="4" name="Slide Number Placeholder 3"/>
          <p:cNvSpPr>
            <a:spLocks noGrp="1"/>
          </p:cNvSpPr>
          <p:nvPr>
            <p:ph type="sldNum" sz="quarter" idx="12"/>
          </p:nvPr>
        </p:nvSpPr>
        <p:spPr/>
        <p:txBody>
          <a:bodyPr/>
          <a:lstStyle/>
          <a:p>
            <a:fld id="{459A5F39-4CE7-434C-A5CB-50A363451602}" type="slidenum">
              <a:rPr lang="en-US" smtClean="0"/>
              <a:t>79</a:t>
            </a:fld>
            <a:endParaRPr lang="en-US"/>
          </a:p>
        </p:txBody>
      </p:sp>
      <p:pic>
        <p:nvPicPr>
          <p:cNvPr id="5" name="Content Placeholder 4"/>
          <p:cNvPicPr>
            <a:picLocks noGrp="1"/>
          </p:cNvPicPr>
          <p:nvPr>
            <p:ph idx="1"/>
          </p:nvPr>
        </p:nvPicPr>
        <p:blipFill>
          <a:blip r:embed="rId3">
            <a:extLst>
              <a:ext uri="{28A0092B-C50C-407E-A947-70E740481C1C}">
                <a14:useLocalDpi xmlns:a14="http://schemas.microsoft.com/office/drawing/2010/main" val="0"/>
              </a:ext>
            </a:extLst>
          </a:blip>
          <a:srcRect t="-30237" b="-30237"/>
          <a:stretch>
            <a:fillRect/>
          </a:stretch>
        </p:blipFill>
        <p:spPr bwMode="auto">
          <a:xfrm>
            <a:off x="87846" y="889000"/>
            <a:ext cx="8943269" cy="6632222"/>
          </a:xfrm>
          <a:prstGeom prst="rect">
            <a:avLst/>
          </a:prstGeom>
          <a:noFill/>
          <a:ln>
            <a:noFill/>
          </a:ln>
        </p:spPr>
      </p:pic>
      <p:sp>
        <p:nvSpPr>
          <p:cNvPr id="6" name="TextBox 5">
            <a:extLst>
              <a:ext uri="{FF2B5EF4-FFF2-40B4-BE49-F238E27FC236}">
                <a16:creationId xmlns:a16="http://schemas.microsoft.com/office/drawing/2014/main" id="{2565BC09-9395-0743-BD73-F0574138BCEC}"/>
              </a:ext>
            </a:extLst>
          </p:cNvPr>
          <p:cNvSpPr txBox="1"/>
          <p:nvPr/>
        </p:nvSpPr>
        <p:spPr>
          <a:xfrm>
            <a:off x="955563" y="5976531"/>
            <a:ext cx="755335" cy="400110"/>
          </a:xfrm>
          <a:prstGeom prst="rect">
            <a:avLst/>
          </a:prstGeom>
          <a:solidFill>
            <a:schemeClr val="bg1"/>
          </a:solidFill>
        </p:spPr>
        <p:txBody>
          <a:bodyPr wrap="none" rtlCol="0">
            <a:spAutoFit/>
          </a:bodyPr>
          <a:lstStyle/>
          <a:p>
            <a:r>
              <a:rPr lang="en-US" sz="2000" b="1" dirty="0">
                <a:latin typeface="Arial" panose="020B0604020202020204" pitchFamily="34" charset="0"/>
                <a:cs typeface="Arial" panose="020B0604020202020204" pitchFamily="34" charset="0"/>
              </a:rPr>
              <a:t>1880</a:t>
            </a:r>
          </a:p>
        </p:txBody>
      </p:sp>
      <p:sp>
        <p:nvSpPr>
          <p:cNvPr id="7" name="TextBox 6">
            <a:extLst>
              <a:ext uri="{FF2B5EF4-FFF2-40B4-BE49-F238E27FC236}">
                <a16:creationId xmlns:a16="http://schemas.microsoft.com/office/drawing/2014/main" id="{85F54720-3F2F-4F40-97C0-9E69BD406592}"/>
              </a:ext>
            </a:extLst>
          </p:cNvPr>
          <p:cNvSpPr txBox="1"/>
          <p:nvPr/>
        </p:nvSpPr>
        <p:spPr>
          <a:xfrm>
            <a:off x="7312837" y="5998301"/>
            <a:ext cx="755335" cy="400110"/>
          </a:xfrm>
          <a:prstGeom prst="rect">
            <a:avLst/>
          </a:prstGeom>
          <a:solidFill>
            <a:schemeClr val="bg1"/>
          </a:solidFill>
        </p:spPr>
        <p:txBody>
          <a:bodyPr wrap="none" rtlCol="0">
            <a:spAutoFit/>
          </a:bodyPr>
          <a:lstStyle/>
          <a:p>
            <a:r>
              <a:rPr lang="en-US" sz="2000" b="1" dirty="0">
                <a:latin typeface="Arial" panose="020B0604020202020204" pitchFamily="34" charset="0"/>
                <a:cs typeface="Arial" panose="020B0604020202020204" pitchFamily="34" charset="0"/>
              </a:rPr>
              <a:t>1980</a:t>
            </a:r>
          </a:p>
        </p:txBody>
      </p:sp>
    </p:spTree>
    <p:extLst>
      <p:ext uri="{BB962C8B-B14F-4D97-AF65-F5344CB8AC3E}">
        <p14:creationId xmlns:p14="http://schemas.microsoft.com/office/powerpoint/2010/main" val="456503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75181-4100-FD41-B009-2B7FD6CF20FD}"/>
              </a:ext>
            </a:extLst>
          </p:cNvPr>
          <p:cNvSpPr>
            <a:spLocks noGrp="1"/>
          </p:cNvSpPr>
          <p:nvPr>
            <p:ph type="title"/>
          </p:nvPr>
        </p:nvSpPr>
        <p:spPr/>
        <p:txBody>
          <a:bodyPr/>
          <a:lstStyle/>
          <a:p>
            <a:r>
              <a:rPr lang="en-US" dirty="0"/>
              <a:t>“liberalism”</a:t>
            </a:r>
          </a:p>
        </p:txBody>
      </p:sp>
      <p:sp>
        <p:nvSpPr>
          <p:cNvPr id="3" name="Content Placeholder 2">
            <a:extLst>
              <a:ext uri="{FF2B5EF4-FFF2-40B4-BE49-F238E27FC236}">
                <a16:creationId xmlns:a16="http://schemas.microsoft.com/office/drawing/2014/main" id="{F84849F6-A13F-314D-8117-524C6B9A6822}"/>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F22518ED-B304-CA47-A95B-59363F4C58ED}"/>
              </a:ext>
            </a:extLst>
          </p:cNvPr>
          <p:cNvSpPr>
            <a:spLocks noGrp="1"/>
          </p:cNvSpPr>
          <p:nvPr>
            <p:ph type="sldNum" sz="quarter" idx="12"/>
          </p:nvPr>
        </p:nvSpPr>
        <p:spPr/>
        <p:txBody>
          <a:bodyPr/>
          <a:lstStyle/>
          <a:p>
            <a:fld id="{459A5F39-4CE7-434C-A5CB-50A363451602}" type="slidenum">
              <a:rPr lang="en-US" smtClean="0"/>
              <a:t>8</a:t>
            </a:fld>
            <a:endParaRPr lang="en-US"/>
          </a:p>
        </p:txBody>
      </p:sp>
      <p:pic>
        <p:nvPicPr>
          <p:cNvPr id="5" name="Picture 4">
            <a:extLst>
              <a:ext uri="{FF2B5EF4-FFF2-40B4-BE49-F238E27FC236}">
                <a16:creationId xmlns:a16="http://schemas.microsoft.com/office/drawing/2014/main" id="{D35DCA77-16AA-9046-AFDD-CA29605B95FD}"/>
              </a:ext>
            </a:extLst>
          </p:cNvPr>
          <p:cNvPicPr>
            <a:picLocks noChangeAspect="1"/>
          </p:cNvPicPr>
          <p:nvPr/>
        </p:nvPicPr>
        <p:blipFill>
          <a:blip r:embed="rId2"/>
          <a:stretch>
            <a:fillRect/>
          </a:stretch>
        </p:blipFill>
        <p:spPr>
          <a:xfrm>
            <a:off x="575740" y="2001380"/>
            <a:ext cx="7789330" cy="4455863"/>
          </a:xfrm>
          <a:prstGeom prst="rect">
            <a:avLst/>
          </a:prstGeom>
        </p:spPr>
      </p:pic>
      <p:sp>
        <p:nvSpPr>
          <p:cNvPr id="6" name="TextBox 5">
            <a:extLst>
              <a:ext uri="{FF2B5EF4-FFF2-40B4-BE49-F238E27FC236}">
                <a16:creationId xmlns:a16="http://schemas.microsoft.com/office/drawing/2014/main" id="{03ECFEFD-2746-CB46-BC22-167E870D811E}"/>
              </a:ext>
            </a:extLst>
          </p:cNvPr>
          <p:cNvSpPr txBox="1"/>
          <p:nvPr/>
        </p:nvSpPr>
        <p:spPr>
          <a:xfrm>
            <a:off x="3183465" y="5271911"/>
            <a:ext cx="1326004" cy="707886"/>
          </a:xfrm>
          <a:prstGeom prst="rect">
            <a:avLst/>
          </a:prstGeom>
          <a:noFill/>
        </p:spPr>
        <p:txBody>
          <a:bodyPr wrap="none" rtlCol="0">
            <a:spAutoFit/>
          </a:bodyPr>
          <a:lstStyle/>
          <a:p>
            <a:r>
              <a:rPr lang="en-US" sz="4000" dirty="0">
                <a:latin typeface="Arial" panose="020B0604020202020204" pitchFamily="34" charset="0"/>
                <a:cs typeface="Arial" panose="020B0604020202020204" pitchFamily="34" charset="0"/>
              </a:rPr>
              <a:t>1820</a:t>
            </a:r>
          </a:p>
        </p:txBody>
      </p:sp>
    </p:spTree>
    <p:extLst>
      <p:ext uri="{BB962C8B-B14F-4D97-AF65-F5344CB8AC3E}">
        <p14:creationId xmlns:p14="http://schemas.microsoft.com/office/powerpoint/2010/main" val="2265149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Government institutions</a:t>
            </a:r>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459A5F39-4CE7-434C-A5CB-50A363451602}" type="slidenum">
              <a:rPr lang="en-US" smtClean="0"/>
              <a:t>80</a:t>
            </a:fld>
            <a:endParaRPr lang="en-US"/>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366889" y="1890890"/>
            <a:ext cx="8339667" cy="4465460"/>
          </a:xfrm>
          <a:prstGeom prst="rect">
            <a:avLst/>
          </a:prstGeom>
          <a:noFill/>
          <a:ln>
            <a:noFill/>
          </a:ln>
        </p:spPr>
      </p:pic>
      <p:sp>
        <p:nvSpPr>
          <p:cNvPr id="6" name="TextBox 5">
            <a:extLst>
              <a:ext uri="{FF2B5EF4-FFF2-40B4-BE49-F238E27FC236}">
                <a16:creationId xmlns:a16="http://schemas.microsoft.com/office/drawing/2014/main" id="{7A6B6D2D-1F3B-F94E-9875-0EE5B60A6D6C}"/>
              </a:ext>
            </a:extLst>
          </p:cNvPr>
          <p:cNvSpPr txBox="1"/>
          <p:nvPr/>
        </p:nvSpPr>
        <p:spPr>
          <a:xfrm>
            <a:off x="955563" y="5989594"/>
            <a:ext cx="755335" cy="400110"/>
          </a:xfrm>
          <a:prstGeom prst="rect">
            <a:avLst/>
          </a:prstGeom>
          <a:solidFill>
            <a:schemeClr val="bg1"/>
          </a:solidFill>
        </p:spPr>
        <p:txBody>
          <a:bodyPr wrap="none" rtlCol="0">
            <a:spAutoFit/>
          </a:bodyPr>
          <a:lstStyle/>
          <a:p>
            <a:r>
              <a:rPr lang="en-US" sz="2000" b="1" dirty="0">
                <a:latin typeface="Arial" panose="020B0604020202020204" pitchFamily="34" charset="0"/>
                <a:cs typeface="Arial" panose="020B0604020202020204" pitchFamily="34" charset="0"/>
              </a:rPr>
              <a:t>1880</a:t>
            </a:r>
          </a:p>
        </p:txBody>
      </p:sp>
      <p:sp>
        <p:nvSpPr>
          <p:cNvPr id="7" name="TextBox 6">
            <a:extLst>
              <a:ext uri="{FF2B5EF4-FFF2-40B4-BE49-F238E27FC236}">
                <a16:creationId xmlns:a16="http://schemas.microsoft.com/office/drawing/2014/main" id="{FFB34678-6BD6-584A-9F93-E9DD1F8DCF75}"/>
              </a:ext>
            </a:extLst>
          </p:cNvPr>
          <p:cNvSpPr txBox="1"/>
          <p:nvPr/>
        </p:nvSpPr>
        <p:spPr>
          <a:xfrm>
            <a:off x="6193781" y="6054909"/>
            <a:ext cx="755335" cy="400110"/>
          </a:xfrm>
          <a:prstGeom prst="rect">
            <a:avLst/>
          </a:prstGeom>
          <a:solidFill>
            <a:schemeClr val="bg1"/>
          </a:solidFill>
        </p:spPr>
        <p:txBody>
          <a:bodyPr wrap="none" rtlCol="0">
            <a:spAutoFit/>
          </a:bodyPr>
          <a:lstStyle/>
          <a:p>
            <a:r>
              <a:rPr lang="en-US" sz="2000" b="1" dirty="0">
                <a:latin typeface="Arial" panose="020B0604020202020204" pitchFamily="34" charset="0"/>
                <a:cs typeface="Arial" panose="020B0604020202020204" pitchFamily="34" charset="0"/>
              </a:rPr>
              <a:t>1980</a:t>
            </a:r>
          </a:p>
        </p:txBody>
      </p:sp>
    </p:spTree>
    <p:extLst>
      <p:ext uri="{BB962C8B-B14F-4D97-AF65-F5344CB8AC3E}">
        <p14:creationId xmlns:p14="http://schemas.microsoft.com/office/powerpoint/2010/main" val="1075838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Words changed or lost meaning</a:t>
            </a:r>
          </a:p>
        </p:txBody>
      </p:sp>
      <p:sp>
        <p:nvSpPr>
          <p:cNvPr id="3" name="Content Placeholder 2"/>
          <p:cNvSpPr>
            <a:spLocks noGrp="1"/>
          </p:cNvSpPr>
          <p:nvPr>
            <p:ph idx="1"/>
          </p:nvPr>
        </p:nvSpPr>
        <p:spPr/>
        <p:txBody>
          <a:bodyPr/>
          <a:lstStyle/>
          <a:p>
            <a:pPr marL="457200" lvl="0" indent="-419100">
              <a:spcBef>
                <a:spcPts val="600"/>
              </a:spcBef>
              <a:buClr>
                <a:schemeClr val="dk2"/>
              </a:buClr>
              <a:buSzPct val="100000"/>
              <a:buFont typeface="Trebuchet MS"/>
              <a:buChar char="●"/>
            </a:pPr>
            <a:r>
              <a:rPr lang="en" dirty="0">
                <a:solidFill>
                  <a:srgbClr val="FFFFFF"/>
                </a:solidFill>
                <a:latin typeface="Trebuchet MS"/>
                <a:ea typeface="Trebuchet MS"/>
                <a:cs typeface="Trebuchet MS"/>
                <a:sym typeface="Trebuchet MS"/>
                <a:rtl val="0"/>
              </a:rPr>
              <a:t>liberal</a:t>
            </a:r>
          </a:p>
          <a:p>
            <a:pPr marL="457200" lvl="0" indent="-419100">
              <a:spcBef>
                <a:spcPts val="600"/>
              </a:spcBef>
              <a:buClr>
                <a:schemeClr val="dk2"/>
              </a:buClr>
              <a:buSzPct val="100000"/>
              <a:buFont typeface="Trebuchet MS"/>
              <a:buChar char="●"/>
            </a:pPr>
            <a:r>
              <a:rPr lang="en" dirty="0">
                <a:solidFill>
                  <a:srgbClr val="FFFFFF"/>
                </a:solidFill>
                <a:latin typeface="Trebuchet MS"/>
                <a:ea typeface="Trebuchet MS"/>
                <a:cs typeface="Trebuchet MS"/>
                <a:sym typeface="Trebuchet MS"/>
                <a:rtl val="0"/>
              </a:rPr>
              <a:t>liberty</a:t>
            </a:r>
          </a:p>
          <a:p>
            <a:pPr marL="457200" lvl="0" indent="-419100">
              <a:spcBef>
                <a:spcPts val="600"/>
              </a:spcBef>
              <a:buClr>
                <a:schemeClr val="dk2"/>
              </a:buClr>
              <a:buSzPct val="100000"/>
              <a:buFont typeface="Trebuchet MS"/>
              <a:buChar char="●"/>
            </a:pPr>
            <a:r>
              <a:rPr lang="en" dirty="0">
                <a:solidFill>
                  <a:srgbClr val="FFFFFF"/>
                </a:solidFill>
                <a:latin typeface="Trebuchet MS"/>
                <a:ea typeface="Trebuchet MS"/>
                <a:cs typeface="Trebuchet MS"/>
                <a:sym typeface="Trebuchet MS"/>
                <a:rtl val="0"/>
              </a:rPr>
              <a:t>freedom</a:t>
            </a:r>
          </a:p>
          <a:p>
            <a:pPr marL="457200" lvl="0" indent="-419100">
              <a:spcBef>
                <a:spcPts val="600"/>
              </a:spcBef>
              <a:buClr>
                <a:schemeClr val="dk2"/>
              </a:buClr>
              <a:buSzPct val="100000"/>
              <a:buFont typeface="Trebuchet MS"/>
              <a:buChar char="●"/>
            </a:pPr>
            <a:r>
              <a:rPr lang="en" dirty="0">
                <a:solidFill>
                  <a:srgbClr val="FFFFFF"/>
                </a:solidFill>
                <a:latin typeface="Trebuchet MS"/>
                <a:ea typeface="Trebuchet MS"/>
                <a:cs typeface="Trebuchet MS"/>
                <a:sym typeface="Trebuchet MS"/>
                <a:rtl val="0"/>
              </a:rPr>
              <a:t>rights</a:t>
            </a:r>
          </a:p>
          <a:p>
            <a:pPr marL="457200" lvl="0" indent="-419100">
              <a:spcBef>
                <a:spcPts val="600"/>
              </a:spcBef>
              <a:buClr>
                <a:schemeClr val="dk2"/>
              </a:buClr>
              <a:buSzPct val="100000"/>
              <a:buFont typeface="Trebuchet MS"/>
              <a:buChar char="●"/>
            </a:pPr>
            <a:r>
              <a:rPr lang="en" dirty="0">
                <a:solidFill>
                  <a:srgbClr val="FFFFFF"/>
                </a:solidFill>
                <a:latin typeface="Trebuchet MS"/>
                <a:ea typeface="Trebuchet MS"/>
                <a:cs typeface="Trebuchet MS"/>
                <a:sym typeface="Trebuchet MS"/>
                <a:rtl val="0"/>
              </a:rPr>
              <a:t>justice </a:t>
            </a:r>
          </a:p>
          <a:p>
            <a:pPr marL="457200" lvl="0" indent="-419100">
              <a:spcBef>
                <a:spcPts val="600"/>
              </a:spcBef>
              <a:buClr>
                <a:schemeClr val="dk2"/>
              </a:buClr>
              <a:buSzPct val="100000"/>
              <a:buFont typeface="Trebuchet MS"/>
              <a:buChar char="●"/>
            </a:pPr>
            <a:r>
              <a:rPr lang="en" dirty="0">
                <a:solidFill>
                  <a:srgbClr val="FFFFFF"/>
                </a:solidFill>
                <a:latin typeface="Trebuchet MS"/>
                <a:ea typeface="Trebuchet MS"/>
                <a:cs typeface="Trebuchet MS"/>
                <a:sym typeface="Trebuchet MS"/>
                <a:rtl val="0"/>
              </a:rPr>
              <a:t>property</a:t>
            </a:r>
            <a:endParaRPr lang="en-US" dirty="0">
              <a:solidFill>
                <a:srgbClr val="FFFFFF"/>
              </a:solidFill>
              <a:latin typeface="Trebuchet MS"/>
              <a:ea typeface="Trebuchet MS"/>
              <a:cs typeface="Trebuchet MS"/>
              <a:sym typeface="Trebuchet MS"/>
              <a:rtl val="0"/>
            </a:endParaRPr>
          </a:p>
          <a:p>
            <a:pPr marL="457200" lvl="0" indent="-419100">
              <a:spcBef>
                <a:spcPts val="600"/>
              </a:spcBef>
              <a:buClr>
                <a:schemeClr val="dk2"/>
              </a:buClr>
              <a:buSzPct val="100000"/>
              <a:buFont typeface="Trebuchet MS"/>
              <a:buChar char="●"/>
            </a:pPr>
            <a:r>
              <a:rPr lang="en-US" dirty="0">
                <a:solidFill>
                  <a:srgbClr val="FFFFFF"/>
                </a:solidFill>
                <a:latin typeface="Trebuchet MS"/>
                <a:ea typeface="Trebuchet MS"/>
                <a:cs typeface="Trebuchet MS"/>
                <a:sym typeface="Trebuchet MS"/>
                <a:rtl val="0"/>
              </a:rPr>
              <a:t>contract</a:t>
            </a:r>
            <a:endParaRPr lang="en" dirty="0">
              <a:solidFill>
                <a:srgbClr val="FFFFFF"/>
              </a:solidFill>
              <a:latin typeface="Trebuchet MS"/>
              <a:ea typeface="Trebuchet MS"/>
              <a:cs typeface="Trebuchet MS"/>
              <a:sym typeface="Trebuchet MS"/>
              <a:rtl val="0"/>
            </a:endParaRPr>
          </a:p>
          <a:p>
            <a:pPr marL="457200" lvl="0" indent="-419100">
              <a:spcBef>
                <a:spcPts val="600"/>
              </a:spcBef>
              <a:buClr>
                <a:schemeClr val="dk2"/>
              </a:buClr>
              <a:buSzPct val="100000"/>
              <a:buFont typeface="Trebuchet MS"/>
              <a:buChar char="●"/>
            </a:pPr>
            <a:r>
              <a:rPr lang="en" dirty="0">
                <a:solidFill>
                  <a:srgbClr val="FFFFFF"/>
                </a:solidFill>
                <a:latin typeface="Trebuchet MS"/>
                <a:ea typeface="Trebuchet MS"/>
                <a:cs typeface="Trebuchet MS"/>
                <a:sym typeface="Trebuchet MS"/>
                <a:rtl val="0"/>
              </a:rPr>
              <a:t>equality, equity</a:t>
            </a:r>
          </a:p>
          <a:p>
            <a:pPr marL="457200" lvl="0" indent="-419100">
              <a:spcBef>
                <a:spcPts val="600"/>
              </a:spcBef>
              <a:buClr>
                <a:schemeClr val="dk2"/>
              </a:buClr>
              <a:buSzPct val="100000"/>
              <a:buFont typeface="Trebuchet MS"/>
              <a:buChar char="●"/>
            </a:pPr>
            <a:r>
              <a:rPr lang="en" dirty="0">
                <a:solidFill>
                  <a:srgbClr val="FFFFFF"/>
                </a:solidFill>
                <a:latin typeface="Trebuchet MS"/>
                <a:ea typeface="Trebuchet MS"/>
                <a:cs typeface="Trebuchet MS"/>
                <a:sym typeface="Trebuchet MS"/>
                <a:rtl val="0"/>
              </a:rPr>
              <a:t>law, rule of law </a:t>
            </a:r>
          </a:p>
          <a:p>
            <a:endParaRPr lang="en-US" dirty="0">
              <a:solidFill>
                <a:srgbClr val="FFFFFF"/>
              </a:solidFill>
            </a:endParaRPr>
          </a:p>
        </p:txBody>
      </p:sp>
      <p:sp>
        <p:nvSpPr>
          <p:cNvPr id="4" name="Slide Number Placeholder 3"/>
          <p:cNvSpPr>
            <a:spLocks noGrp="1"/>
          </p:cNvSpPr>
          <p:nvPr>
            <p:ph type="sldNum" sz="quarter" idx="12"/>
          </p:nvPr>
        </p:nvSpPr>
        <p:spPr/>
        <p:txBody>
          <a:bodyPr/>
          <a:lstStyle/>
          <a:p>
            <a:fld id="{459A5F39-4CE7-434C-A5CB-50A363451602}" type="slidenum">
              <a:rPr lang="en-US" smtClean="0"/>
              <a:t>81</a:t>
            </a:fld>
            <a:endParaRPr lang="en-US"/>
          </a:p>
        </p:txBody>
      </p:sp>
    </p:spTree>
    <p:extLst>
      <p:ext uri="{BB962C8B-B14F-4D97-AF65-F5344CB8AC3E}">
        <p14:creationId xmlns:p14="http://schemas.microsoft.com/office/powerpoint/2010/main" val="2629485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dissolve">
                                      <p:cBhvr>
                                        <p:cTn id="11" dur="500"/>
                                        <p:tgtEl>
                                          <p:spTgt spid="3">
                                            <p:txEl>
                                              <p:pRg st="1" end="1"/>
                                            </p:txEl>
                                          </p:spTgt>
                                        </p:tgtEl>
                                      </p:cBhvr>
                                    </p:animEffect>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childTnLst>
                          </p:cTn>
                        </p:par>
                        <p:par>
                          <p:cTn id="16" fill="hold">
                            <p:stCondLst>
                              <p:cond delay="1500"/>
                            </p:stCondLst>
                            <p:childTnLst>
                              <p:par>
                                <p:cTn id="17" presetID="9"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dissolve">
                                      <p:cBhvr>
                                        <p:cTn id="19" dur="500"/>
                                        <p:tgtEl>
                                          <p:spTgt spid="3">
                                            <p:txEl>
                                              <p:pRg st="3" end="3"/>
                                            </p:txEl>
                                          </p:spTgt>
                                        </p:tgtEl>
                                      </p:cBhvr>
                                    </p:animEffect>
                                  </p:childTnLst>
                                </p:cTn>
                              </p:par>
                            </p:childTnLst>
                          </p:cTn>
                        </p:par>
                        <p:par>
                          <p:cTn id="20" fill="hold">
                            <p:stCondLst>
                              <p:cond delay="2000"/>
                            </p:stCondLst>
                            <p:childTnLst>
                              <p:par>
                                <p:cTn id="21" presetID="9"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dissolve">
                                      <p:cBhvr>
                                        <p:cTn id="23" dur="500"/>
                                        <p:tgtEl>
                                          <p:spTgt spid="3">
                                            <p:txEl>
                                              <p:pRg st="4" end="4"/>
                                            </p:txEl>
                                          </p:spTgt>
                                        </p:tgtEl>
                                      </p:cBhvr>
                                    </p:animEffect>
                                  </p:childTnLst>
                                </p:cTn>
                              </p:par>
                            </p:childTnLst>
                          </p:cTn>
                        </p:par>
                        <p:par>
                          <p:cTn id="24" fill="hold">
                            <p:stCondLst>
                              <p:cond delay="2500"/>
                            </p:stCondLst>
                            <p:childTnLst>
                              <p:par>
                                <p:cTn id="25" presetID="9"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dissolve">
                                      <p:cBhvr>
                                        <p:cTn id="27" dur="500"/>
                                        <p:tgtEl>
                                          <p:spTgt spid="3">
                                            <p:txEl>
                                              <p:pRg st="5" end="5"/>
                                            </p:txEl>
                                          </p:spTgt>
                                        </p:tgtEl>
                                      </p:cBhvr>
                                    </p:animEffect>
                                  </p:childTnLst>
                                </p:cTn>
                              </p:par>
                            </p:childTnLst>
                          </p:cTn>
                        </p:par>
                        <p:par>
                          <p:cTn id="28" fill="hold">
                            <p:stCondLst>
                              <p:cond delay="3000"/>
                            </p:stCondLst>
                            <p:childTnLst>
                              <p:par>
                                <p:cTn id="29" presetID="9"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dissolve">
                                      <p:cBhvr>
                                        <p:cTn id="31" dur="500"/>
                                        <p:tgtEl>
                                          <p:spTgt spid="3">
                                            <p:txEl>
                                              <p:pRg st="6" end="6"/>
                                            </p:txEl>
                                          </p:spTgt>
                                        </p:tgtEl>
                                      </p:cBhvr>
                                    </p:animEffect>
                                  </p:childTnLst>
                                </p:cTn>
                              </p:par>
                            </p:childTnLst>
                          </p:cTn>
                        </p:par>
                        <p:par>
                          <p:cTn id="32" fill="hold">
                            <p:stCondLst>
                              <p:cond delay="3500"/>
                            </p:stCondLst>
                            <p:childTnLst>
                              <p:par>
                                <p:cTn id="33" presetID="9" presetClass="entr" presetSubtype="0"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dissolve">
                                      <p:cBhvr>
                                        <p:cTn id="35" dur="500"/>
                                        <p:tgtEl>
                                          <p:spTgt spid="3">
                                            <p:txEl>
                                              <p:pRg st="7" end="7"/>
                                            </p:txEl>
                                          </p:spTgt>
                                        </p:tgtEl>
                                      </p:cBhvr>
                                    </p:animEffect>
                                  </p:childTnLst>
                                </p:cTn>
                              </p:par>
                            </p:childTnLst>
                          </p:cTn>
                        </p:par>
                        <p:par>
                          <p:cTn id="36" fill="hold">
                            <p:stCondLst>
                              <p:cond delay="4000"/>
                            </p:stCondLst>
                            <p:childTnLst>
                              <p:par>
                                <p:cTn id="37" presetID="9" presetClass="entr" presetSubtype="0" fill="hold"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dissolve">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2"/>
          </p:nvPr>
        </p:nvSpPr>
        <p:spPr/>
        <p:txBody>
          <a:bodyPr/>
          <a:lstStyle/>
          <a:p>
            <a:fld id="{459A5F39-4CE7-434C-A5CB-50A363451602}" type="slidenum">
              <a:rPr lang="en-US" smtClean="0"/>
              <a:t>82</a:t>
            </a:fld>
            <a:endParaRPr lang="en-US"/>
          </a:p>
        </p:txBody>
      </p:sp>
      <p:pic>
        <p:nvPicPr>
          <p:cNvPr id="8" name="Picture 7"/>
          <p:cNvPicPr>
            <a:picLocks noChangeAspect="1"/>
          </p:cNvPicPr>
          <p:nvPr/>
        </p:nvPicPr>
        <p:blipFill>
          <a:blip r:embed="rId3"/>
          <a:stretch>
            <a:fillRect/>
          </a:stretch>
        </p:blipFill>
        <p:spPr>
          <a:xfrm>
            <a:off x="-17634" y="1339142"/>
            <a:ext cx="9161634" cy="4785080"/>
          </a:xfrm>
          <a:prstGeom prst="rect">
            <a:avLst/>
          </a:prstGeom>
        </p:spPr>
      </p:pic>
      <p:pic>
        <p:nvPicPr>
          <p:cNvPr id="10" name="Picture 9"/>
          <p:cNvPicPr>
            <a:picLocks noChangeAspect="1"/>
          </p:cNvPicPr>
          <p:nvPr/>
        </p:nvPicPr>
        <p:blipFill>
          <a:blip r:embed="rId4"/>
          <a:stretch>
            <a:fillRect/>
          </a:stretch>
        </p:blipFill>
        <p:spPr>
          <a:xfrm>
            <a:off x="361245" y="328360"/>
            <a:ext cx="2813755" cy="886526"/>
          </a:xfrm>
          <a:prstGeom prst="rect">
            <a:avLst/>
          </a:prstGeom>
        </p:spPr>
      </p:pic>
    </p:spTree>
    <p:extLst>
      <p:ext uri="{BB962C8B-B14F-4D97-AF65-F5344CB8AC3E}">
        <p14:creationId xmlns:p14="http://schemas.microsoft.com/office/powerpoint/2010/main" val="557070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“new liberalism”</a:t>
            </a:r>
            <a:br>
              <a:rPr lang="en-US" dirty="0"/>
            </a:br>
            <a:r>
              <a:rPr lang="en-US" dirty="0"/>
              <a:t>“old liberalism”</a:t>
            </a:r>
          </a:p>
        </p:txBody>
      </p:sp>
      <p:sp>
        <p:nvSpPr>
          <p:cNvPr id="4" name="Slide Number Placeholder 3"/>
          <p:cNvSpPr>
            <a:spLocks noGrp="1"/>
          </p:cNvSpPr>
          <p:nvPr>
            <p:ph type="sldNum" sz="quarter" idx="12"/>
          </p:nvPr>
        </p:nvSpPr>
        <p:spPr/>
        <p:txBody>
          <a:bodyPr/>
          <a:lstStyle/>
          <a:p>
            <a:fld id="{459A5F39-4CE7-434C-A5CB-50A363451602}" type="slidenum">
              <a:rPr lang="en-US" smtClean="0"/>
              <a:t>83</a:t>
            </a:fld>
            <a:endParaRPr lang="en-US" dirty="0"/>
          </a:p>
        </p:txBody>
      </p:sp>
      <p:pic>
        <p:nvPicPr>
          <p:cNvPr id="7" name="Picture 6"/>
          <p:cNvPicPr>
            <a:picLocks noChangeAspect="1"/>
          </p:cNvPicPr>
          <p:nvPr/>
        </p:nvPicPr>
        <p:blipFill>
          <a:blip r:embed="rId3"/>
          <a:stretch>
            <a:fillRect/>
          </a:stretch>
        </p:blipFill>
        <p:spPr>
          <a:xfrm>
            <a:off x="246948" y="1862667"/>
            <a:ext cx="8559572" cy="4521906"/>
          </a:xfrm>
          <a:prstGeom prst="rect">
            <a:avLst/>
          </a:prstGeom>
        </p:spPr>
      </p:pic>
      <p:sp>
        <p:nvSpPr>
          <p:cNvPr id="5" name="TextBox 4">
            <a:extLst>
              <a:ext uri="{FF2B5EF4-FFF2-40B4-BE49-F238E27FC236}">
                <a16:creationId xmlns:a16="http://schemas.microsoft.com/office/drawing/2014/main" id="{BAAC1C91-3DCC-3A4E-A273-3B00C5C6A9A5}"/>
              </a:ext>
            </a:extLst>
          </p:cNvPr>
          <p:cNvSpPr txBox="1"/>
          <p:nvPr/>
        </p:nvSpPr>
        <p:spPr>
          <a:xfrm>
            <a:off x="1203760" y="5950405"/>
            <a:ext cx="755335" cy="400110"/>
          </a:xfrm>
          <a:prstGeom prst="rect">
            <a:avLst/>
          </a:prstGeom>
          <a:solidFill>
            <a:schemeClr val="bg1"/>
          </a:solidFill>
        </p:spPr>
        <p:txBody>
          <a:bodyPr wrap="none" rtlCol="0">
            <a:spAutoFit/>
          </a:bodyPr>
          <a:lstStyle/>
          <a:p>
            <a:r>
              <a:rPr lang="en-US" sz="2000" b="1" dirty="0">
                <a:latin typeface="Arial" panose="020B0604020202020204" pitchFamily="34" charset="0"/>
                <a:cs typeface="Arial" panose="020B0604020202020204" pitchFamily="34" charset="0"/>
              </a:rPr>
              <a:t>1880</a:t>
            </a:r>
          </a:p>
        </p:txBody>
      </p:sp>
    </p:spTree>
    <p:extLst>
      <p:ext uri="{BB962C8B-B14F-4D97-AF65-F5344CB8AC3E}">
        <p14:creationId xmlns:p14="http://schemas.microsoft.com/office/powerpoint/2010/main" val="664202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174" y="79468"/>
            <a:ext cx="7612063" cy="1417638"/>
          </a:xfrm>
        </p:spPr>
        <p:txBody>
          <a:bodyPr/>
          <a:lstStyle/>
          <a:p>
            <a:r>
              <a:rPr lang="en-US" dirty="0"/>
              <a:t>Three faces of “liberal”</a:t>
            </a:r>
          </a:p>
        </p:txBody>
      </p:sp>
      <p:sp>
        <p:nvSpPr>
          <p:cNvPr id="3" name="Content Placeholder 2"/>
          <p:cNvSpPr>
            <a:spLocks noGrp="1"/>
          </p:cNvSpPr>
          <p:nvPr>
            <p:ph idx="1"/>
          </p:nvPr>
        </p:nvSpPr>
        <p:spPr>
          <a:xfrm>
            <a:off x="765175" y="1802737"/>
            <a:ext cx="7612064" cy="4182035"/>
          </a:xfrm>
        </p:spPr>
        <p:txBody>
          <a:bodyPr>
            <a:normAutofit fontScale="85000" lnSpcReduction="20000"/>
          </a:bodyPr>
          <a:lstStyle/>
          <a:p>
            <a:pPr marL="457200" indent="-457200">
              <a:buAutoNum type="arabicPeriod"/>
            </a:pPr>
            <a:r>
              <a:rPr lang="en-US" dirty="0"/>
              <a:t>Liberalism 1.0:  The presumption of liberty</a:t>
            </a:r>
          </a:p>
          <a:p>
            <a:pPr marL="457200" indent="-457200">
              <a:buAutoNum type="arabicPeriod"/>
            </a:pPr>
            <a:endParaRPr lang="en-US" dirty="0"/>
          </a:p>
          <a:p>
            <a:pPr marL="457200" indent="-457200">
              <a:buAutoNum type="arabicPeriod"/>
            </a:pPr>
            <a:r>
              <a:rPr lang="en-US" dirty="0" err="1"/>
              <a:t>Democratism</a:t>
            </a:r>
            <a:r>
              <a:rPr lang="en-US" dirty="0"/>
              <a:t>		</a:t>
            </a:r>
            <a:r>
              <a:rPr lang="en-US" sz="900" dirty="0"/>
              <a:t>(see Wolin p. 263)</a:t>
            </a:r>
          </a:p>
          <a:p>
            <a:pPr marL="457200" indent="-457200">
              <a:buAutoNum type="arabicPeriod"/>
            </a:pPr>
            <a:endParaRPr lang="en-US" dirty="0"/>
          </a:p>
          <a:p>
            <a:pPr marL="457200" indent="-457200">
              <a:buAutoNum type="arabicPeriod"/>
            </a:pPr>
            <a:r>
              <a:rPr lang="en-US" dirty="0"/>
              <a:t>The </a:t>
            </a:r>
            <a:r>
              <a:rPr lang="en-US" dirty="0" err="1"/>
              <a:t>governmentalization</a:t>
            </a:r>
            <a:r>
              <a:rPr lang="en-US" dirty="0"/>
              <a:t> of social affairs</a:t>
            </a:r>
          </a:p>
          <a:p>
            <a:pPr marL="457200" indent="-457200">
              <a:buAutoNum type="arabicPeriod"/>
            </a:pPr>
            <a:endParaRPr lang="en-US" dirty="0"/>
          </a:p>
          <a:p>
            <a:pPr marL="457200" indent="-457200">
              <a:buAutoNum type="arabicPeriod"/>
            </a:pPr>
            <a:endParaRPr lang="en-US" dirty="0"/>
          </a:p>
          <a:p>
            <a:pPr marL="457200" indent="-457200">
              <a:buAutoNum type="arabicPeriod"/>
            </a:pPr>
            <a:endParaRPr lang="en-US" dirty="0"/>
          </a:p>
          <a:p>
            <a:pPr marL="342900" lvl="1" indent="0">
              <a:buNone/>
            </a:pPr>
            <a:r>
              <a:rPr lang="en-US" dirty="0"/>
              <a:t>  T.H. Green    L.T. </a:t>
            </a:r>
            <a:r>
              <a:rPr lang="en-US" dirty="0" err="1"/>
              <a:t>Hobhouse</a:t>
            </a:r>
            <a:r>
              <a:rPr lang="en-US" dirty="0"/>
              <a:t>  J.A. Hobson   J. Dewey  J. </a:t>
            </a:r>
            <a:r>
              <a:rPr lang="en-US" dirty="0" err="1"/>
              <a:t>Stiglitz</a:t>
            </a:r>
            <a:endParaRPr lang="en-US" dirty="0"/>
          </a:p>
        </p:txBody>
      </p:sp>
      <p:sp>
        <p:nvSpPr>
          <p:cNvPr id="4" name="Slide Number Placeholder 3"/>
          <p:cNvSpPr>
            <a:spLocks noGrp="1"/>
          </p:cNvSpPr>
          <p:nvPr>
            <p:ph type="sldNum" sz="quarter" idx="12"/>
          </p:nvPr>
        </p:nvSpPr>
        <p:spPr/>
        <p:txBody>
          <a:bodyPr/>
          <a:lstStyle/>
          <a:p>
            <a:fld id="{459A5F39-4CE7-434C-A5CB-50A363451602}" type="slidenum">
              <a:rPr lang="en-US" smtClean="0"/>
              <a:t>84</a:t>
            </a:fld>
            <a:endParaRPr lang="en-US"/>
          </a:p>
        </p:txBody>
      </p:sp>
      <p:sp>
        <p:nvSpPr>
          <p:cNvPr id="5" name="Shape 253"/>
          <p:cNvSpPr/>
          <p:nvPr/>
        </p:nvSpPr>
        <p:spPr>
          <a:xfrm>
            <a:off x="7451393" y="1489470"/>
            <a:ext cx="1424494" cy="1064643"/>
          </a:xfrm>
          <a:prstGeom prst="rect">
            <a:avLst/>
          </a:prstGeom>
          <a:blipFill>
            <a:blip r:embed="rId3"/>
            <a:stretch>
              <a:fillRect/>
            </a:stretch>
          </a:blipFill>
        </p:spPr>
      </p:sp>
      <p:pic>
        <p:nvPicPr>
          <p:cNvPr id="6" name="Picture 5"/>
          <p:cNvPicPr>
            <a:picLocks noChangeAspect="1"/>
          </p:cNvPicPr>
          <p:nvPr/>
        </p:nvPicPr>
        <p:blipFill>
          <a:blip r:embed="rId4"/>
          <a:stretch>
            <a:fillRect/>
          </a:stretch>
        </p:blipFill>
        <p:spPr>
          <a:xfrm>
            <a:off x="3077632" y="4261555"/>
            <a:ext cx="905228" cy="1332222"/>
          </a:xfrm>
          <a:prstGeom prst="rect">
            <a:avLst/>
          </a:prstGeom>
        </p:spPr>
      </p:pic>
      <p:pic>
        <p:nvPicPr>
          <p:cNvPr id="7" name="Picture 6"/>
          <p:cNvPicPr>
            <a:picLocks noChangeAspect="1"/>
          </p:cNvPicPr>
          <p:nvPr/>
        </p:nvPicPr>
        <p:blipFill>
          <a:blip r:embed="rId5"/>
          <a:stretch>
            <a:fillRect/>
          </a:stretch>
        </p:blipFill>
        <p:spPr>
          <a:xfrm>
            <a:off x="1483075" y="4252778"/>
            <a:ext cx="1001889" cy="1255888"/>
          </a:xfrm>
          <a:prstGeom prst="rect">
            <a:avLst/>
          </a:prstGeom>
        </p:spPr>
      </p:pic>
      <p:pic>
        <p:nvPicPr>
          <p:cNvPr id="8" name="Picture 7"/>
          <p:cNvPicPr>
            <a:picLocks noChangeAspect="1"/>
          </p:cNvPicPr>
          <p:nvPr/>
        </p:nvPicPr>
        <p:blipFill>
          <a:blip r:embed="rId6"/>
          <a:stretch>
            <a:fillRect/>
          </a:stretch>
        </p:blipFill>
        <p:spPr>
          <a:xfrm>
            <a:off x="4653994" y="4224556"/>
            <a:ext cx="910050" cy="1331779"/>
          </a:xfrm>
          <a:prstGeom prst="rect">
            <a:avLst/>
          </a:prstGeom>
        </p:spPr>
      </p:pic>
      <p:pic>
        <p:nvPicPr>
          <p:cNvPr id="9" name="Picture 8"/>
          <p:cNvPicPr>
            <a:picLocks noChangeAspect="1"/>
          </p:cNvPicPr>
          <p:nvPr/>
        </p:nvPicPr>
        <p:blipFill>
          <a:blip r:embed="rId7"/>
          <a:stretch>
            <a:fillRect/>
          </a:stretch>
        </p:blipFill>
        <p:spPr>
          <a:xfrm>
            <a:off x="5964916" y="4162333"/>
            <a:ext cx="880985" cy="1332222"/>
          </a:xfrm>
          <a:prstGeom prst="rect">
            <a:avLst/>
          </a:prstGeom>
        </p:spPr>
      </p:pic>
      <p:pic>
        <p:nvPicPr>
          <p:cNvPr id="12" name="Picture 11"/>
          <p:cNvPicPr>
            <a:picLocks noChangeAspect="1"/>
          </p:cNvPicPr>
          <p:nvPr/>
        </p:nvPicPr>
        <p:blipFill>
          <a:blip r:embed="rId8"/>
          <a:stretch>
            <a:fillRect/>
          </a:stretch>
        </p:blipFill>
        <p:spPr>
          <a:xfrm>
            <a:off x="3049413" y="2405278"/>
            <a:ext cx="1198029" cy="1423073"/>
          </a:xfrm>
          <a:prstGeom prst="rect">
            <a:avLst/>
          </a:prstGeom>
        </p:spPr>
      </p:pic>
      <p:pic>
        <p:nvPicPr>
          <p:cNvPr id="13" name="Picture 12"/>
          <p:cNvPicPr>
            <a:picLocks noChangeAspect="1"/>
          </p:cNvPicPr>
          <p:nvPr/>
        </p:nvPicPr>
        <p:blipFill>
          <a:blip r:embed="rId9"/>
          <a:stretch>
            <a:fillRect/>
          </a:stretch>
        </p:blipFill>
        <p:spPr>
          <a:xfrm>
            <a:off x="7134575" y="4176888"/>
            <a:ext cx="935579" cy="1362691"/>
          </a:xfrm>
          <a:prstGeom prst="rect">
            <a:avLst/>
          </a:prstGeom>
        </p:spPr>
      </p:pic>
      <p:pic>
        <p:nvPicPr>
          <p:cNvPr id="14" name="Picture 13"/>
          <p:cNvPicPr>
            <a:picLocks noChangeAspect="1"/>
          </p:cNvPicPr>
          <p:nvPr/>
        </p:nvPicPr>
        <p:blipFill>
          <a:blip r:embed="rId10"/>
          <a:stretch>
            <a:fillRect/>
          </a:stretch>
        </p:blipFill>
        <p:spPr>
          <a:xfrm>
            <a:off x="6554459" y="1475359"/>
            <a:ext cx="910318" cy="1174214"/>
          </a:xfrm>
          <a:prstGeom prst="rect">
            <a:avLst/>
          </a:prstGeom>
        </p:spPr>
      </p:pic>
    </p:spTree>
    <p:extLst>
      <p:ext uri="{BB962C8B-B14F-4D97-AF65-F5344CB8AC3E}">
        <p14:creationId xmlns:p14="http://schemas.microsoft.com/office/powerpoint/2010/main" val="3334835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500"/>
                            </p:stCondLst>
                            <p:childTnLst>
                              <p:par>
                                <p:cTn id="9" presetID="9"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dissolve">
                                      <p:cBhvr>
                                        <p:cTn id="11" dur="500"/>
                                        <p:tgtEl>
                                          <p:spTgt spid="14"/>
                                        </p:tgtEl>
                                      </p:cBhvr>
                                    </p:animEffect>
                                  </p:childTnLst>
                                </p:cTn>
                              </p:par>
                              <p:par>
                                <p:cTn id="12" presetID="9" presetClass="entr" presetSubtype="0"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dissolv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9"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dissolve">
                                      <p:cBhvr>
                                        <p:cTn id="19" dur="500"/>
                                        <p:tgtEl>
                                          <p:spTgt spid="3">
                                            <p:txEl>
                                              <p:pRg st="2" end="2"/>
                                            </p:txEl>
                                          </p:spTgt>
                                        </p:tgtEl>
                                      </p:cBhvr>
                                    </p:animEffect>
                                  </p:childTnLst>
                                </p:cTn>
                              </p:par>
                            </p:childTnLst>
                          </p:cTn>
                        </p:par>
                        <p:par>
                          <p:cTn id="20" fill="hold">
                            <p:stCondLst>
                              <p:cond delay="500"/>
                            </p:stCondLst>
                            <p:childTnLst>
                              <p:par>
                                <p:cTn id="21" presetID="9"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dissolve">
                                      <p:cBhvr>
                                        <p:cTn id="28" dur="500"/>
                                        <p:tgtEl>
                                          <p:spTgt spid="3">
                                            <p:txEl>
                                              <p:pRg st="4" end="4"/>
                                            </p:txEl>
                                          </p:spTgt>
                                        </p:tgtEl>
                                      </p:cBhvr>
                                    </p:animEffect>
                                  </p:childTnLst>
                                </p:cTn>
                              </p:par>
                            </p:childTnLst>
                          </p:cTn>
                        </p:par>
                        <p:par>
                          <p:cTn id="29" fill="hold">
                            <p:stCondLst>
                              <p:cond delay="500"/>
                            </p:stCondLst>
                            <p:childTnLst>
                              <p:par>
                                <p:cTn id="30" presetID="9"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dissolve">
                                      <p:cBhvr>
                                        <p:cTn id="32" dur="500"/>
                                        <p:tgtEl>
                                          <p:spTgt spid="7"/>
                                        </p:tgtEl>
                                      </p:cBhvr>
                                    </p:animEffect>
                                  </p:childTnLst>
                                </p:cTn>
                              </p:par>
                            </p:childTnLst>
                          </p:cTn>
                        </p:par>
                        <p:par>
                          <p:cTn id="33" fill="hold">
                            <p:stCondLst>
                              <p:cond delay="1000"/>
                            </p:stCondLst>
                            <p:childTnLst>
                              <p:par>
                                <p:cTn id="34" presetID="9" presetClass="entr" presetSubtype="0" fill="hold"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dissolve">
                                      <p:cBhvr>
                                        <p:cTn id="36" dur="500"/>
                                        <p:tgtEl>
                                          <p:spTgt spid="6"/>
                                        </p:tgtEl>
                                      </p:cBhvr>
                                    </p:animEffect>
                                  </p:childTnLst>
                                </p:cTn>
                              </p:par>
                            </p:childTnLst>
                          </p:cTn>
                        </p:par>
                        <p:par>
                          <p:cTn id="37" fill="hold">
                            <p:stCondLst>
                              <p:cond delay="1500"/>
                            </p:stCondLst>
                            <p:childTnLst>
                              <p:par>
                                <p:cTn id="38" presetID="9"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dissolve">
                                      <p:cBhvr>
                                        <p:cTn id="40" dur="500"/>
                                        <p:tgtEl>
                                          <p:spTgt spid="8"/>
                                        </p:tgtEl>
                                      </p:cBhvr>
                                    </p:animEffect>
                                  </p:childTnLst>
                                </p:cTn>
                              </p:par>
                            </p:childTnLst>
                          </p:cTn>
                        </p:par>
                        <p:par>
                          <p:cTn id="41" fill="hold">
                            <p:stCondLst>
                              <p:cond delay="2000"/>
                            </p:stCondLst>
                            <p:childTnLst>
                              <p:par>
                                <p:cTn id="42" presetID="9" presetClass="entr" presetSubtype="0" fill="hold" nodeType="after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dissolve">
                                      <p:cBhvr>
                                        <p:cTn id="44" dur="500"/>
                                        <p:tgtEl>
                                          <p:spTgt spid="9"/>
                                        </p:tgtEl>
                                      </p:cBhvr>
                                    </p:animEffect>
                                  </p:childTnLst>
                                </p:cTn>
                              </p:par>
                            </p:childTnLst>
                          </p:cTn>
                        </p:par>
                        <p:par>
                          <p:cTn id="45" fill="hold">
                            <p:stCondLst>
                              <p:cond delay="2500"/>
                            </p:stCondLst>
                            <p:childTnLst>
                              <p:par>
                                <p:cTn id="46" presetID="9" presetClass="entr" presetSubtype="0" fill="hold"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dissolve">
                                      <p:cBhvr>
                                        <p:cTn id="48" dur="500"/>
                                        <p:tgtEl>
                                          <p:spTgt spid="13"/>
                                        </p:tgtEl>
                                      </p:cBhvr>
                                    </p:animEffect>
                                  </p:childTnLst>
                                </p:cTn>
                              </p:par>
                            </p:childTnLst>
                          </p:cTn>
                        </p:par>
                        <p:par>
                          <p:cTn id="49" fill="hold">
                            <p:stCondLst>
                              <p:cond delay="3000"/>
                            </p:stCondLst>
                            <p:childTnLst>
                              <p:par>
                                <p:cTn id="50" presetID="9" presetClass="entr" presetSubtype="0" fill="hold" nodeType="afterEffect">
                                  <p:stCondLst>
                                    <p:cond delay="0"/>
                                  </p:stCondLst>
                                  <p:childTnLst>
                                    <p:set>
                                      <p:cBhvr>
                                        <p:cTn id="51" dur="1" fill="hold">
                                          <p:stCondLst>
                                            <p:cond delay="0"/>
                                          </p:stCondLst>
                                        </p:cTn>
                                        <p:tgtEl>
                                          <p:spTgt spid="3">
                                            <p:txEl>
                                              <p:pRg st="8" end="8"/>
                                            </p:txEl>
                                          </p:spTgt>
                                        </p:tgtEl>
                                        <p:attrNameLst>
                                          <p:attrName>style.visibility</p:attrName>
                                        </p:attrNameLst>
                                      </p:cBhvr>
                                      <p:to>
                                        <p:strVal val="visible"/>
                                      </p:to>
                                    </p:set>
                                    <p:animEffect transition="in" filter="dissolve">
                                      <p:cBhvr>
                                        <p:cTn id="5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93E37-0FDA-0C4D-9993-72CA2F35C23F}"/>
              </a:ext>
            </a:extLst>
          </p:cNvPr>
          <p:cNvSpPr>
            <a:spLocks noGrp="1"/>
          </p:cNvSpPr>
          <p:nvPr>
            <p:ph type="title"/>
          </p:nvPr>
        </p:nvSpPr>
        <p:spPr/>
        <p:txBody>
          <a:bodyPr/>
          <a:lstStyle/>
          <a:p>
            <a:r>
              <a:rPr lang="en-US" dirty="0"/>
              <a:t>Summary: </a:t>
            </a:r>
            <a:br>
              <a:rPr lang="en-US" dirty="0"/>
            </a:br>
            <a:r>
              <a:rPr lang="en-US" dirty="0"/>
              <a:t>Liberalism 1.0</a:t>
            </a:r>
          </a:p>
        </p:txBody>
      </p:sp>
      <p:sp>
        <p:nvSpPr>
          <p:cNvPr id="3" name="Content Placeholder 2">
            <a:extLst>
              <a:ext uri="{FF2B5EF4-FFF2-40B4-BE49-F238E27FC236}">
                <a16:creationId xmlns:a16="http://schemas.microsoft.com/office/drawing/2014/main" id="{D3075843-7F8B-8948-9A73-DE77A65C75C3}"/>
              </a:ext>
            </a:extLst>
          </p:cNvPr>
          <p:cNvSpPr>
            <a:spLocks noGrp="1"/>
          </p:cNvSpPr>
          <p:nvPr>
            <p:ph idx="1"/>
          </p:nvPr>
        </p:nvSpPr>
        <p:spPr>
          <a:xfrm>
            <a:off x="765175" y="2070846"/>
            <a:ext cx="7612064" cy="4182035"/>
          </a:xfrm>
        </p:spPr>
        <p:txBody>
          <a:bodyPr>
            <a:normAutofit fontScale="92500" lnSpcReduction="20000"/>
          </a:bodyPr>
          <a:lstStyle/>
          <a:p>
            <a:r>
              <a:rPr lang="en-US" dirty="0"/>
              <a:t>A modern emergence, related to natural jurisprudence.</a:t>
            </a:r>
          </a:p>
          <a:p>
            <a:r>
              <a:rPr lang="en-US" dirty="0"/>
              <a:t>Maintained a presumption of “allowing every man to pursue his own interest his own way,” </a:t>
            </a:r>
            <a:r>
              <a:rPr lang="en-US" dirty="0">
                <a:solidFill>
                  <a:srgbClr val="FFFF00"/>
                </a:solidFill>
              </a:rPr>
              <a:t>presupposing an integrated stable polity</a:t>
            </a:r>
            <a:r>
              <a:rPr lang="en-US" dirty="0"/>
              <a:t>. </a:t>
            </a:r>
          </a:p>
          <a:p>
            <a:r>
              <a:rPr lang="en-US" dirty="0"/>
              <a:t>Best understood as a </a:t>
            </a:r>
            <a:r>
              <a:rPr lang="en-US" dirty="0">
                <a:solidFill>
                  <a:srgbClr val="FFFF00"/>
                </a:solidFill>
              </a:rPr>
              <a:t>policy-reform</a:t>
            </a:r>
            <a:r>
              <a:rPr lang="en-US" dirty="0"/>
              <a:t> outlook.</a:t>
            </a:r>
          </a:p>
          <a:p>
            <a:r>
              <a:rPr lang="en-US" dirty="0"/>
              <a:t>Paramount figure: Adam Smith.</a:t>
            </a:r>
          </a:p>
          <a:p>
            <a:r>
              <a:rPr lang="en-US" dirty="0"/>
              <a:t>Declined from about 1880.</a:t>
            </a:r>
          </a:p>
          <a:p>
            <a:r>
              <a:rPr lang="en-US" dirty="0"/>
              <a:t>Language subversion followed.</a:t>
            </a:r>
          </a:p>
          <a:p>
            <a:r>
              <a:rPr lang="en-US" dirty="0"/>
              <a:t>Today called </a:t>
            </a:r>
            <a:r>
              <a:rPr lang="en-US" dirty="0">
                <a:solidFill>
                  <a:srgbClr val="FFFF00"/>
                </a:solidFill>
              </a:rPr>
              <a:t>classical liberalism</a:t>
            </a:r>
            <a:r>
              <a:rPr lang="en-US" dirty="0"/>
              <a:t>.</a:t>
            </a:r>
          </a:p>
        </p:txBody>
      </p:sp>
      <p:sp>
        <p:nvSpPr>
          <p:cNvPr id="4" name="Slide Number Placeholder 3">
            <a:extLst>
              <a:ext uri="{FF2B5EF4-FFF2-40B4-BE49-F238E27FC236}">
                <a16:creationId xmlns:a16="http://schemas.microsoft.com/office/drawing/2014/main" id="{F7F6E33A-83EE-4E46-B72B-B9B9FAA2C671}"/>
              </a:ext>
            </a:extLst>
          </p:cNvPr>
          <p:cNvSpPr>
            <a:spLocks noGrp="1"/>
          </p:cNvSpPr>
          <p:nvPr>
            <p:ph type="sldNum" sz="quarter" idx="12"/>
          </p:nvPr>
        </p:nvSpPr>
        <p:spPr/>
        <p:txBody>
          <a:bodyPr/>
          <a:lstStyle/>
          <a:p>
            <a:fld id="{459A5F39-4CE7-434C-A5CB-50A363451602}" type="slidenum">
              <a:rPr lang="en-US" smtClean="0"/>
              <a:t>85</a:t>
            </a:fld>
            <a:endParaRPr lang="en-US"/>
          </a:p>
        </p:txBody>
      </p:sp>
    </p:spTree>
    <p:extLst>
      <p:ext uri="{BB962C8B-B14F-4D97-AF65-F5344CB8AC3E}">
        <p14:creationId xmlns:p14="http://schemas.microsoft.com/office/powerpoint/2010/main" val="1063745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par>
                          <p:cTn id="8" fill="hold">
                            <p:stCondLst>
                              <p:cond delay="1000"/>
                            </p:stCondLst>
                            <p:childTnLst>
                              <p:par>
                                <p:cTn id="9" presetID="9" presetClass="entr" presetSubtype="0" fill="hold" nodeType="after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dissolve">
                                      <p:cBhvr>
                                        <p:cTn id="11" dur="500"/>
                                        <p:tgtEl>
                                          <p:spTgt spid="3">
                                            <p:txEl>
                                              <p:pRg st="0" end="0"/>
                                            </p:txEl>
                                          </p:spTgt>
                                        </p:tgtEl>
                                      </p:cBhvr>
                                    </p:animEffect>
                                  </p:childTnLst>
                                </p:cTn>
                              </p:par>
                            </p:childTnLst>
                          </p:cTn>
                        </p:par>
                        <p:par>
                          <p:cTn id="12" fill="hold">
                            <p:stCondLst>
                              <p:cond delay="2000"/>
                            </p:stCondLst>
                            <p:childTnLst>
                              <p:par>
                                <p:cTn id="13" presetID="9" presetClass="entr" presetSubtype="0" fill="hold" nodeType="afterEffect">
                                  <p:stCondLst>
                                    <p:cond delay="50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dissolve">
                                      <p:cBhvr>
                                        <p:cTn id="15" dur="500"/>
                                        <p:tgtEl>
                                          <p:spTgt spid="3">
                                            <p:txEl>
                                              <p:pRg st="1" end="1"/>
                                            </p:txEl>
                                          </p:spTgt>
                                        </p:tgtEl>
                                      </p:cBhvr>
                                    </p:animEffect>
                                  </p:childTnLst>
                                </p:cTn>
                              </p:par>
                            </p:childTnLst>
                          </p:cTn>
                        </p:par>
                        <p:par>
                          <p:cTn id="16" fill="hold">
                            <p:stCondLst>
                              <p:cond delay="3000"/>
                            </p:stCondLst>
                            <p:childTnLst>
                              <p:par>
                                <p:cTn id="17" presetID="9" presetClass="entr" presetSubtype="0" fill="hold" nodeType="afterEffect">
                                  <p:stCondLst>
                                    <p:cond delay="50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dissolve">
                                      <p:cBhvr>
                                        <p:cTn id="19" dur="500"/>
                                        <p:tgtEl>
                                          <p:spTgt spid="3">
                                            <p:txEl>
                                              <p:pRg st="2" end="2"/>
                                            </p:txEl>
                                          </p:spTgt>
                                        </p:tgtEl>
                                      </p:cBhvr>
                                    </p:animEffect>
                                  </p:childTnLst>
                                </p:cTn>
                              </p:par>
                            </p:childTnLst>
                          </p:cTn>
                        </p:par>
                        <p:par>
                          <p:cTn id="20" fill="hold">
                            <p:stCondLst>
                              <p:cond delay="4000"/>
                            </p:stCondLst>
                            <p:childTnLst>
                              <p:par>
                                <p:cTn id="21" presetID="9" presetClass="entr" presetSubtype="0" fill="hold" nodeType="afterEffect">
                                  <p:stCondLst>
                                    <p:cond delay="50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dissolve">
                                      <p:cBhvr>
                                        <p:cTn id="23" dur="500"/>
                                        <p:tgtEl>
                                          <p:spTgt spid="3">
                                            <p:txEl>
                                              <p:pRg st="3" end="3"/>
                                            </p:txEl>
                                          </p:spTgt>
                                        </p:tgtEl>
                                      </p:cBhvr>
                                    </p:animEffect>
                                  </p:childTnLst>
                                </p:cTn>
                              </p:par>
                            </p:childTnLst>
                          </p:cTn>
                        </p:par>
                        <p:par>
                          <p:cTn id="24" fill="hold">
                            <p:stCondLst>
                              <p:cond delay="5000"/>
                            </p:stCondLst>
                            <p:childTnLst>
                              <p:par>
                                <p:cTn id="25" presetID="9" presetClass="entr" presetSubtype="0" fill="hold" nodeType="afterEffect">
                                  <p:stCondLst>
                                    <p:cond delay="50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par>
                          <p:cTn id="28" fill="hold">
                            <p:stCondLst>
                              <p:cond delay="6000"/>
                            </p:stCondLst>
                            <p:childTnLst>
                              <p:par>
                                <p:cTn id="29" presetID="9" presetClass="entr" presetSubtype="0" fill="hold" nodeType="afterEffect">
                                  <p:stCondLst>
                                    <p:cond delay="50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dissolve">
                                      <p:cBhvr>
                                        <p:cTn id="31" dur="500"/>
                                        <p:tgtEl>
                                          <p:spTgt spid="3">
                                            <p:txEl>
                                              <p:pRg st="5" end="5"/>
                                            </p:txEl>
                                          </p:spTgt>
                                        </p:tgtEl>
                                      </p:cBhvr>
                                    </p:animEffect>
                                  </p:childTnLst>
                                </p:cTn>
                              </p:par>
                            </p:childTnLst>
                          </p:cTn>
                        </p:par>
                        <p:par>
                          <p:cTn id="32" fill="hold">
                            <p:stCondLst>
                              <p:cond delay="7000"/>
                            </p:stCondLst>
                            <p:childTnLst>
                              <p:par>
                                <p:cTn id="33" presetID="9" presetClass="entr" presetSubtype="0" fill="hold" nodeType="afterEffect">
                                  <p:stCondLst>
                                    <p:cond delay="50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dissolve">
                                      <p:cBhvr>
                                        <p:cTn id="3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buNone/>
            </a:pPr>
            <a:endParaRPr lang="en-US" sz="3200" dirty="0"/>
          </a:p>
        </p:txBody>
      </p:sp>
      <p:sp>
        <p:nvSpPr>
          <p:cNvPr id="4" name="Slide Number Placeholder 3"/>
          <p:cNvSpPr>
            <a:spLocks noGrp="1"/>
          </p:cNvSpPr>
          <p:nvPr>
            <p:ph type="sldNum" sz="quarter" idx="12"/>
          </p:nvPr>
        </p:nvSpPr>
        <p:spPr/>
        <p:txBody>
          <a:bodyPr/>
          <a:lstStyle/>
          <a:p>
            <a:fld id="{459A5F39-4CE7-434C-A5CB-50A363451602}" type="slidenum">
              <a:rPr lang="en-US" smtClean="0"/>
              <a:t>86</a:t>
            </a:fld>
            <a:endParaRPr lang="en-US"/>
          </a:p>
        </p:txBody>
      </p:sp>
      <p:pic>
        <p:nvPicPr>
          <p:cNvPr id="5" name="Picture 4">
            <a:extLst>
              <a:ext uri="{FF2B5EF4-FFF2-40B4-BE49-F238E27FC236}">
                <a16:creationId xmlns:a16="http://schemas.microsoft.com/office/drawing/2014/main" id="{0ABEE4ED-3CB6-A54E-B94F-5E99B3B1A787}"/>
              </a:ext>
            </a:extLst>
          </p:cNvPr>
          <p:cNvPicPr>
            <a:picLocks noChangeAspect="1"/>
          </p:cNvPicPr>
          <p:nvPr/>
        </p:nvPicPr>
        <p:blipFill>
          <a:blip r:embed="rId3"/>
          <a:stretch>
            <a:fillRect/>
          </a:stretch>
        </p:blipFill>
        <p:spPr>
          <a:xfrm>
            <a:off x="-22578" y="-120449"/>
            <a:ext cx="9200598" cy="6972080"/>
          </a:xfrm>
          <a:prstGeom prst="rect">
            <a:avLst/>
          </a:prstGeom>
        </p:spPr>
      </p:pic>
      <p:pic>
        <p:nvPicPr>
          <p:cNvPr id="6" name="Picture 5">
            <a:extLst>
              <a:ext uri="{FF2B5EF4-FFF2-40B4-BE49-F238E27FC236}">
                <a16:creationId xmlns:a16="http://schemas.microsoft.com/office/drawing/2014/main" id="{6E6C5130-40CE-1947-9CFD-356DF1445D25}"/>
              </a:ext>
            </a:extLst>
          </p:cNvPr>
          <p:cNvPicPr>
            <a:picLocks noChangeAspect="1"/>
          </p:cNvPicPr>
          <p:nvPr/>
        </p:nvPicPr>
        <p:blipFill>
          <a:blip r:embed="rId4"/>
          <a:stretch>
            <a:fillRect/>
          </a:stretch>
        </p:blipFill>
        <p:spPr>
          <a:xfrm>
            <a:off x="5050592" y="4541721"/>
            <a:ext cx="1059280" cy="2347325"/>
          </a:xfrm>
          <a:prstGeom prst="rect">
            <a:avLst/>
          </a:prstGeom>
          <a:effectLst>
            <a:softEdge rad="127000"/>
          </a:effectLst>
        </p:spPr>
      </p:pic>
      <p:sp>
        <p:nvSpPr>
          <p:cNvPr id="2" name="Title 1"/>
          <p:cNvSpPr>
            <a:spLocks noGrp="1"/>
          </p:cNvSpPr>
          <p:nvPr>
            <p:ph type="title"/>
          </p:nvPr>
        </p:nvSpPr>
        <p:spPr/>
        <p:txBody>
          <a:bodyPr/>
          <a:lstStyle/>
          <a:p>
            <a:r>
              <a:rPr lang="en-US" b="1" dirty="0">
                <a:solidFill>
                  <a:srgbClr val="FFFF00"/>
                </a:solidFill>
                <a:latin typeface="Segoe Script" panose="020B0804020000000003" pitchFamily="34" charset="0"/>
                <a:ea typeface="Brush Script MT" panose="03060802040406070304" pitchFamily="66" charset="-122"/>
                <a:cs typeface="Apple Chancery" panose="03020702040506060504" pitchFamily="66" charset="-79"/>
              </a:rPr>
              <a:t>Thank you</a:t>
            </a:r>
            <a:br>
              <a:rPr lang="en-US" b="1" dirty="0">
                <a:solidFill>
                  <a:srgbClr val="FFFF00"/>
                </a:solidFill>
                <a:latin typeface="Segoe Script" panose="020B0804020000000003" pitchFamily="34" charset="0"/>
                <a:ea typeface="Brush Script MT" panose="03060802040406070304" pitchFamily="66" charset="-122"/>
                <a:cs typeface="Apple Chancery" panose="03020702040506060504" pitchFamily="66" charset="-79"/>
              </a:rPr>
            </a:br>
            <a:r>
              <a:rPr lang="en-US" b="1" dirty="0">
                <a:solidFill>
                  <a:srgbClr val="FFFF00"/>
                </a:solidFill>
                <a:latin typeface="Segoe Script" panose="020B0804020000000003" pitchFamily="34" charset="0"/>
                <a:ea typeface="Brush Script MT" panose="03060802040406070304" pitchFamily="66" charset="-122"/>
                <a:cs typeface="Apple Chancery" panose="03020702040506060504" pitchFamily="66" charset="-79"/>
              </a:rPr>
              <a:t>for your attention!</a:t>
            </a:r>
          </a:p>
        </p:txBody>
      </p:sp>
      <p:pic>
        <p:nvPicPr>
          <p:cNvPr id="8" name="Picture 7">
            <a:extLst>
              <a:ext uri="{FF2B5EF4-FFF2-40B4-BE49-F238E27FC236}">
                <a16:creationId xmlns:a16="http://schemas.microsoft.com/office/drawing/2014/main" id="{1D8FDA08-75E1-4948-BC17-B36EC2CC9AD3}"/>
              </a:ext>
            </a:extLst>
          </p:cNvPr>
          <p:cNvPicPr>
            <a:picLocks noChangeAspect="1"/>
          </p:cNvPicPr>
          <p:nvPr/>
        </p:nvPicPr>
        <p:blipFill>
          <a:blip r:embed="rId5"/>
          <a:stretch>
            <a:fillRect/>
          </a:stretch>
        </p:blipFill>
        <p:spPr>
          <a:xfrm>
            <a:off x="2746257" y="4741816"/>
            <a:ext cx="1346326" cy="2019490"/>
          </a:xfrm>
          <a:prstGeom prst="rect">
            <a:avLst/>
          </a:prstGeom>
          <a:effectLst>
            <a:softEdge rad="38100"/>
          </a:effectLst>
        </p:spPr>
      </p:pic>
    </p:spTree>
    <p:extLst>
      <p:ext uri="{BB962C8B-B14F-4D97-AF65-F5344CB8AC3E}">
        <p14:creationId xmlns:p14="http://schemas.microsoft.com/office/powerpoint/2010/main" val="65867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1000"/>
                                        <p:tgtEl>
                                          <p:spTgt spid="6"/>
                                        </p:tgtEl>
                                      </p:cBhvr>
                                    </p:animEffect>
                                  </p:childTnLst>
                                </p:cTn>
                              </p:par>
                            </p:childTnLst>
                          </p:cTn>
                        </p:par>
                        <p:par>
                          <p:cTn id="8" fill="hold">
                            <p:stCondLst>
                              <p:cond delay="1000"/>
                            </p:stCondLst>
                            <p:childTnLst>
                              <p:par>
                                <p:cTn id="9" presetID="9"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dissolv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6ACBA-35E7-924A-BAF0-D1CA5CAC9CB1}"/>
              </a:ext>
            </a:extLst>
          </p:cNvPr>
          <p:cNvSpPr>
            <a:spLocks noGrp="1"/>
          </p:cNvSpPr>
          <p:nvPr>
            <p:ph type="title"/>
          </p:nvPr>
        </p:nvSpPr>
        <p:spPr/>
        <p:txBody>
          <a:bodyPr/>
          <a:lstStyle/>
          <a:p>
            <a:r>
              <a:rPr lang="en-US" dirty="0"/>
              <a:t>“protectionism”</a:t>
            </a:r>
          </a:p>
        </p:txBody>
      </p:sp>
      <p:sp>
        <p:nvSpPr>
          <p:cNvPr id="3" name="Content Placeholder 2">
            <a:extLst>
              <a:ext uri="{FF2B5EF4-FFF2-40B4-BE49-F238E27FC236}">
                <a16:creationId xmlns:a16="http://schemas.microsoft.com/office/drawing/2014/main" id="{3B0A9B9C-5F05-7C4C-B3A6-88F48D3AFB39}"/>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409E4CE1-0974-C24D-BB89-EFEFB6CDB74F}"/>
              </a:ext>
            </a:extLst>
          </p:cNvPr>
          <p:cNvSpPr>
            <a:spLocks noGrp="1"/>
          </p:cNvSpPr>
          <p:nvPr>
            <p:ph type="sldNum" sz="quarter" idx="12"/>
          </p:nvPr>
        </p:nvSpPr>
        <p:spPr/>
        <p:txBody>
          <a:bodyPr/>
          <a:lstStyle/>
          <a:p>
            <a:fld id="{459A5F39-4CE7-434C-A5CB-50A363451602}" type="slidenum">
              <a:rPr lang="en-US" smtClean="0"/>
              <a:t>9</a:t>
            </a:fld>
            <a:endParaRPr lang="en-US"/>
          </a:p>
        </p:txBody>
      </p:sp>
      <p:pic>
        <p:nvPicPr>
          <p:cNvPr id="5" name="Picture 4">
            <a:extLst>
              <a:ext uri="{FF2B5EF4-FFF2-40B4-BE49-F238E27FC236}">
                <a16:creationId xmlns:a16="http://schemas.microsoft.com/office/drawing/2014/main" id="{E2FBEC46-87DA-3245-98B4-899C30ACEEB1}"/>
              </a:ext>
            </a:extLst>
          </p:cNvPr>
          <p:cNvPicPr>
            <a:picLocks noChangeAspect="1"/>
          </p:cNvPicPr>
          <p:nvPr/>
        </p:nvPicPr>
        <p:blipFill>
          <a:blip r:embed="rId2"/>
          <a:stretch>
            <a:fillRect/>
          </a:stretch>
        </p:blipFill>
        <p:spPr>
          <a:xfrm>
            <a:off x="824094" y="1967377"/>
            <a:ext cx="7507110" cy="4388973"/>
          </a:xfrm>
          <a:prstGeom prst="rect">
            <a:avLst/>
          </a:prstGeom>
        </p:spPr>
      </p:pic>
      <p:sp>
        <p:nvSpPr>
          <p:cNvPr id="6" name="TextBox 5">
            <a:extLst>
              <a:ext uri="{FF2B5EF4-FFF2-40B4-BE49-F238E27FC236}">
                <a16:creationId xmlns:a16="http://schemas.microsoft.com/office/drawing/2014/main" id="{AFBBAB43-206B-8444-8EE6-21E6448CE1EB}"/>
              </a:ext>
            </a:extLst>
          </p:cNvPr>
          <p:cNvSpPr txBox="1"/>
          <p:nvPr/>
        </p:nvSpPr>
        <p:spPr>
          <a:xfrm>
            <a:off x="2223907" y="5407379"/>
            <a:ext cx="1326004" cy="707886"/>
          </a:xfrm>
          <a:prstGeom prst="rect">
            <a:avLst/>
          </a:prstGeom>
          <a:noFill/>
        </p:spPr>
        <p:txBody>
          <a:bodyPr wrap="none" rtlCol="0">
            <a:spAutoFit/>
          </a:bodyPr>
          <a:lstStyle/>
          <a:p>
            <a:r>
              <a:rPr lang="en-US" sz="4000" dirty="0">
                <a:latin typeface="Arial" panose="020B0604020202020204" pitchFamily="34" charset="0"/>
                <a:cs typeface="Arial" panose="020B0604020202020204" pitchFamily="34" charset="0"/>
              </a:rPr>
              <a:t>1860</a:t>
            </a:r>
          </a:p>
        </p:txBody>
      </p:sp>
    </p:spTree>
    <p:extLst>
      <p:ext uri="{BB962C8B-B14F-4D97-AF65-F5344CB8AC3E}">
        <p14:creationId xmlns:p14="http://schemas.microsoft.com/office/powerpoint/2010/main" val="4025518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Habitat">
  <a:themeElements>
    <a:clrScheme name="Habitat">
      <a:dk1>
        <a:sysClr val="windowText" lastClr="000000"/>
      </a:dk1>
      <a:lt1>
        <a:sysClr val="window" lastClr="FFFFFF"/>
      </a:lt1>
      <a:dk2>
        <a:srgbClr val="194431"/>
      </a:dk2>
      <a:lt2>
        <a:srgbClr val="F0E6C3"/>
      </a:lt2>
      <a:accent1>
        <a:srgbClr val="F8C000"/>
      </a:accent1>
      <a:accent2>
        <a:srgbClr val="F88600"/>
      </a:accent2>
      <a:accent3>
        <a:srgbClr val="F83500"/>
      </a:accent3>
      <a:accent4>
        <a:srgbClr val="8B723D"/>
      </a:accent4>
      <a:accent5>
        <a:srgbClr val="818B3D"/>
      </a:accent5>
      <a:accent6>
        <a:srgbClr val="586215"/>
      </a:accent6>
      <a:hlink>
        <a:srgbClr val="FF621D"/>
      </a:hlink>
      <a:folHlink>
        <a:srgbClr val="F3D26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Habitat">
      <a:fillStyleLst>
        <a:solidFill>
          <a:schemeClr val="phClr"/>
        </a:solidFill>
        <a:blipFill rotWithShape="1">
          <a:blip xmlns:r="http://schemas.openxmlformats.org/officeDocument/2006/relationships" r:embed="rId1">
            <a:duotone>
              <a:schemeClr val="phClr">
                <a:shade val="10000"/>
                <a:satMod val="130000"/>
              </a:schemeClr>
              <a:schemeClr val="phClr">
                <a:satMod val="275000"/>
              </a:schemeClr>
            </a:duotone>
          </a:blip>
          <a:tile tx="0" ty="0" sx="40000" sy="40000" flip="none" algn="tl"/>
        </a:blipFill>
        <a:blipFill rotWithShape="1">
          <a:blip xmlns:r="http://schemas.openxmlformats.org/officeDocument/2006/relationships" r:embed="rId2">
            <a:duotone>
              <a:schemeClr val="phClr">
                <a:shade val="40000"/>
                <a:satMod val="130000"/>
              </a:schemeClr>
              <a:schemeClr val="phClr">
                <a:satMod val="275000"/>
              </a:schemeClr>
            </a:duotone>
          </a:blip>
          <a:stretch/>
        </a:blipFill>
      </a:fillStyleLst>
      <a:lnStyleLst>
        <a:ln w="12700" cap="flat" cmpd="sng" algn="ctr">
          <a:solidFill>
            <a:schemeClr val="phClr">
              <a:shade val="90000"/>
              <a:satMod val="105000"/>
            </a:schemeClr>
          </a:solidFill>
          <a:prstDash val="solid"/>
        </a:ln>
        <a:ln w="25400" cap="flat" cmpd="sng" algn="ctr">
          <a:solidFill>
            <a:schemeClr val="phClr">
              <a:shade val="80000"/>
            </a:schemeClr>
          </a:solidFill>
          <a:prstDash val="solid"/>
        </a:ln>
        <a:ln w="25400" cap="flat" cmpd="sng" algn="ctr">
          <a:solidFill>
            <a:schemeClr val="phClr">
              <a:shade val="70000"/>
            </a:schemeClr>
          </a:solidFill>
          <a:prstDash val="solid"/>
        </a:ln>
      </a:lnStyleLst>
      <a:effectStyleLst>
        <a:effectStyle>
          <a:effectLst/>
        </a:effectStyle>
        <a:effectStyle>
          <a:effectLst>
            <a:outerShdw blurRad="88900" dir="4200000" sx="105000" sy="105000" algn="t" rotWithShape="0">
              <a:srgbClr val="000000">
                <a:alpha val="40000"/>
              </a:srgbClr>
            </a:outerShdw>
          </a:effectLst>
        </a:effectStyle>
        <a:effectStyle>
          <a:effectLst>
            <a:innerShdw blurRad="76200" dist="25400" dir="13200000">
              <a:srgbClr val="000000">
                <a:alpha val="80000"/>
              </a:srgbClr>
            </a:innerShdw>
          </a:effectLst>
          <a:scene3d>
            <a:camera prst="orthographicFront">
              <a:rot lat="0" lon="0" rev="0"/>
            </a:camera>
            <a:lightRig rig="balanced" dir="t">
              <a:rot lat="0" lon="0" rev="19800000"/>
            </a:lightRig>
          </a:scene3d>
          <a:sp3d prstMaterial="softEdge">
            <a:bevelT w="0" h="0"/>
          </a:sp3d>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Habitat.thmx</Template>
  <TotalTime>120327</TotalTime>
  <Words>3956</Words>
  <Application>Microsoft Macintosh PowerPoint</Application>
  <PresentationFormat>On-screen Show (4:3)</PresentationFormat>
  <Paragraphs>487</Paragraphs>
  <Slides>86</Slides>
  <Notes>28</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86</vt:i4>
      </vt:variant>
    </vt:vector>
  </HeadingPairs>
  <TitlesOfParts>
    <vt:vector size="97" baseType="lpstr">
      <vt:lpstr>Brush Script MT</vt:lpstr>
      <vt:lpstr>Apple Chancery</vt:lpstr>
      <vt:lpstr>Arial</vt:lpstr>
      <vt:lpstr>Book Antiqua</vt:lpstr>
      <vt:lpstr>Calibri</vt:lpstr>
      <vt:lpstr>Segoe Script</vt:lpstr>
      <vt:lpstr>Trebuchet MS</vt:lpstr>
      <vt:lpstr>Wingdings</vt:lpstr>
      <vt:lpstr>Wingdings 2</vt:lpstr>
      <vt:lpstr>Habitat</vt:lpstr>
      <vt:lpstr>Bitmap Image</vt:lpstr>
      <vt:lpstr>   Liberalism 1.0 Timbro 28 May 2019</vt:lpstr>
      <vt:lpstr>PowerPoint Presentation</vt:lpstr>
      <vt:lpstr>PowerPoint Presentation</vt:lpstr>
      <vt:lpstr>Big questions</vt:lpstr>
      <vt:lpstr>The ancestral band</vt:lpstr>
      <vt:lpstr>PowerPoint Presentation</vt:lpstr>
      <vt:lpstr>PowerPoint Presentation</vt:lpstr>
      <vt:lpstr>“liberalism”</vt:lpstr>
      <vt:lpstr>“protectionism”</vt:lpstr>
      <vt:lpstr>“conservatism”</vt:lpstr>
      <vt:lpstr>“racism,” “sexism”</vt:lpstr>
      <vt:lpstr>“liberalism”</vt:lpstr>
      <vt:lpstr>Two perspectives on inception of a political meaning</vt:lpstr>
      <vt:lpstr>The importation thesis:  That liberal-in-a-political-sense was imported into Britain from the Continent</vt:lpstr>
      <vt:lpstr>Hayek thesis</vt:lpstr>
      <vt:lpstr>What emerged? How did it emerge?</vt:lpstr>
      <vt:lpstr>PowerPoint Presentation</vt:lpstr>
      <vt:lpstr>Stephen Buckle</vt:lpstr>
      <vt:lpstr>Some genealogy of liberalism 1.0 </vt:lpstr>
      <vt:lpstr>Adam Smith 1723-1790</vt:lpstr>
      <vt:lpstr>Commutative justice</vt:lpstr>
      <vt:lpstr>Adam Smith</vt:lpstr>
      <vt:lpstr>Flipside of CJ</vt:lpstr>
      <vt:lpstr>Smith, WN</vt:lpstr>
      <vt:lpstr>PowerPoint Presentation</vt:lpstr>
      <vt:lpstr>The Great Enrichment</vt:lpstr>
      <vt:lpstr>PowerPoint Presentation</vt:lpstr>
      <vt:lpstr>Samuel Johnson 1755</vt:lpstr>
      <vt:lpstr>But suddenly…</vt:lpstr>
      <vt:lpstr>William Robertson</vt:lpstr>
      <vt:lpstr>William Robertson</vt:lpstr>
      <vt:lpstr>William Robertson</vt:lpstr>
      <vt:lpstr>William Robertson</vt:lpstr>
      <vt:lpstr>William Robertson</vt:lpstr>
      <vt:lpstr>Smith letter to Cullen 1774</vt:lpstr>
      <vt:lpstr>Smith, WN</vt:lpstr>
      <vt:lpstr>Smith WN passages</vt:lpstr>
      <vt:lpstr>Smith WN passages:</vt:lpstr>
      <vt:lpstr>Smith WN passages</vt:lpstr>
      <vt:lpstr>Smith WN passages</vt:lpstr>
      <vt:lpstr>Smith WN passages</vt:lpstr>
      <vt:lpstr>Smith WN passages</vt:lpstr>
      <vt:lpstr>Correspondence 1776</vt:lpstr>
      <vt:lpstr>PowerPoint Presentation</vt:lpstr>
      <vt:lpstr>liberal burgeoning: principles, policy, ideas, system, government, plan</vt:lpstr>
      <vt:lpstr>% of political collocating nouns out of top 100 collocating nouns, by decade</vt:lpstr>
      <vt:lpstr>1769 is the start: Confirmed. Searched all of the works at LF site by</vt:lpstr>
      <vt:lpstr>(“liberalism” + “Liberalism”)</vt:lpstr>
      <vt:lpstr>“liberal” in British officialdom</vt:lpstr>
      <vt:lpstr>“liberal” in British parliamentary debate</vt:lpstr>
      <vt:lpstr>Dugald Stewart</vt:lpstr>
      <vt:lpstr>In Stewart’s “Account” of Smith</vt:lpstr>
      <vt:lpstr>PowerPoint Presentation</vt:lpstr>
      <vt:lpstr>PowerPoint Presentation</vt:lpstr>
      <vt:lpstr>John Ramsay McCulloch (1789-1864)</vt:lpstr>
      <vt:lpstr>Smith is about liberal policy reform</vt:lpstr>
      <vt:lpstr>WN: “the liberal plan”</vt:lpstr>
      <vt:lpstr>Stable polity in Britain, “adamantine” by 1725</vt:lpstr>
      <vt:lpstr>The island nation-state</vt:lpstr>
      <vt:lpstr>Liberal polity</vt:lpstr>
      <vt:lpstr>YouTube: timelapse map over 1000 years</vt:lpstr>
      <vt:lpstr>Helena notes:</vt:lpstr>
      <vt:lpstr>A distinction:</vt:lpstr>
      <vt:lpstr>On the Continent: Perpetual crisis</vt:lpstr>
      <vt:lpstr>On the Continent</vt:lpstr>
      <vt:lpstr>Britain</vt:lpstr>
      <vt:lpstr>Early translations (full or abridged)</vt:lpstr>
      <vt:lpstr>liberal burgeoning: principles, policy, ideas, system, government, plan</vt:lpstr>
      <vt:lpstr>France</vt:lpstr>
      <vt:lpstr>Spain</vt:lpstr>
      <vt:lpstr>Italy</vt:lpstr>
      <vt:lpstr>Germany</vt:lpstr>
      <vt:lpstr>France</vt:lpstr>
      <vt:lpstr>Spain</vt:lpstr>
      <vt:lpstr>Sweden</vt:lpstr>
      <vt:lpstr>Liberal sojourns in Britain</vt:lpstr>
      <vt:lpstr>Liberals like Constant</vt:lpstr>
      <vt:lpstr>After 1880, Liberalism declined quite suddenly</vt:lpstr>
      <vt:lpstr>The mentality of governmentalization</vt:lpstr>
      <vt:lpstr>Government institutions</vt:lpstr>
      <vt:lpstr>Words changed or lost meaning</vt:lpstr>
      <vt:lpstr>PowerPoint Presentation</vt:lpstr>
      <vt:lpstr>“new liberalism” “old liberalism”</vt:lpstr>
      <vt:lpstr>Three faces of “liberal”</vt:lpstr>
      <vt:lpstr>Summary:  Liberalism 1.0</vt:lpstr>
      <vt:lpstr>Thank you for your attention!</vt:lpstr>
    </vt:vector>
  </TitlesOfParts>
  <Company>GMU</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Layers and Lenses: Remarks on Russell Roberts’s How Adam Smith Can Change Your Life  </dc:title>
  <dc:creator>Daniel Klein</dc:creator>
  <cp:lastModifiedBy>Daniel B Klein</cp:lastModifiedBy>
  <cp:revision>892</cp:revision>
  <cp:lastPrinted>2019-04-11T18:50:31Z</cp:lastPrinted>
  <dcterms:created xsi:type="dcterms:W3CDTF">2015-01-18T22:07:48Z</dcterms:created>
  <dcterms:modified xsi:type="dcterms:W3CDTF">2020-02-12T16:54:55Z</dcterms:modified>
</cp:coreProperties>
</file>